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2" r:id="rId2"/>
    <p:sldMasterId id="2147483674" r:id="rId3"/>
    <p:sldMasterId id="2147483695" r:id="rId4"/>
  </p:sldMasterIdLst>
  <p:notesMasterIdLst>
    <p:notesMasterId r:id="rId45"/>
  </p:notesMasterIdLst>
  <p:sldIdLst>
    <p:sldId id="263" r:id="rId5"/>
    <p:sldId id="257" r:id="rId6"/>
    <p:sldId id="298" r:id="rId7"/>
    <p:sldId id="296" r:id="rId8"/>
    <p:sldId id="276" r:id="rId9"/>
    <p:sldId id="258" r:id="rId10"/>
    <p:sldId id="259" r:id="rId11"/>
    <p:sldId id="260" r:id="rId12"/>
    <p:sldId id="261" r:id="rId13"/>
    <p:sldId id="272" r:id="rId14"/>
    <p:sldId id="262" r:id="rId15"/>
    <p:sldId id="273" r:id="rId16"/>
    <p:sldId id="265" r:id="rId17"/>
    <p:sldId id="266" r:id="rId18"/>
    <p:sldId id="264" r:id="rId19"/>
    <p:sldId id="267" r:id="rId20"/>
    <p:sldId id="268" r:id="rId21"/>
    <p:sldId id="274" r:id="rId22"/>
    <p:sldId id="269" r:id="rId23"/>
    <p:sldId id="270" r:id="rId24"/>
    <p:sldId id="277" r:id="rId25"/>
    <p:sldId id="278" r:id="rId26"/>
    <p:sldId id="279" r:id="rId27"/>
    <p:sldId id="275" r:id="rId28"/>
    <p:sldId id="281" r:id="rId29"/>
    <p:sldId id="280" r:id="rId30"/>
    <p:sldId id="283" r:id="rId31"/>
    <p:sldId id="282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-63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9BCCD3-B7F3-49CA-896A-2E60A3B39B18}" type="datetimeFigureOut">
              <a:rPr lang="zh-CN" altLang="en-US" smtClean="0"/>
              <a:t>2019/1/7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C11595-10A7-41E3-91C0-6E63F53A78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1733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" y="652"/>
            <a:ext cx="12208569" cy="6863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8480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84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6790"/>
            <a:ext cx="6172200" cy="487489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90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30240E-C217-4A4E-9DDE-AEEFFDD63E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642281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760"/>
            <a:ext cx="10515600" cy="13258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4990"/>
            <a:ext cx="10515600" cy="435292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2EDB54-FF7B-4B39-A506-13C354176E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022347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760"/>
            <a:ext cx="2628900" cy="5812156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760"/>
            <a:ext cx="7683500" cy="581215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EA829E-360B-4731-92AC-7B7888E586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220629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371" y="548680"/>
            <a:ext cx="11410911" cy="562074"/>
          </a:xfrm>
          <a:prstGeom prst="rect">
            <a:avLst/>
          </a:prstGeom>
        </p:spPr>
        <p:txBody>
          <a:bodyPr anchor="ctr"/>
          <a:lstStyle>
            <a:lvl1pPr algn="l">
              <a:defRPr sz="24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370" y="1268760"/>
            <a:ext cx="11425271" cy="5256584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buFont typeface="Wingdings" pitchFamily="2" charset="2"/>
              <a:buChar char="n"/>
              <a:defRPr sz="1800" b="1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16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400" b="1">
                <a:latin typeface="微软雅黑" pitchFamily="34" charset="-122"/>
                <a:ea typeface="微软雅黑" pitchFamily="34" charset="-122"/>
              </a:defRPr>
            </a:lvl3pPr>
            <a:lvl4pPr>
              <a:lnSpc>
                <a:spcPct val="150000"/>
              </a:lnSpc>
              <a:defRPr sz="1200">
                <a:latin typeface="微软雅黑" pitchFamily="34" charset="-122"/>
                <a:ea typeface="微软雅黑" pitchFamily="34" charset="-122"/>
              </a:defRPr>
            </a:lvl4pPr>
            <a:lvl5pPr>
              <a:lnSpc>
                <a:spcPct val="150000"/>
              </a:lnSpc>
              <a:defRPr sz="1200" b="1"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62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E81A1AF-1F21-445C-9364-F03FAD56FA0E}" type="datetimeFigureOut">
              <a:rPr lang="zh-CN" altLang="en-US" smtClean="0">
                <a:solidFill>
                  <a:prstClr val="black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2019/1/7</a:t>
            </a:fld>
            <a:endParaRPr lang="zh-CN" alt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43EBAFD-DDF6-4F85-B172-D4A1F59C0B26}" type="slidenum">
              <a:rPr lang="zh-CN" altLang="en-US" smtClean="0">
                <a:solidFill>
                  <a:prstClr val="black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69194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349" y="548680"/>
            <a:ext cx="11617291" cy="504056"/>
          </a:xfrm>
          <a:prstGeom prst="rect">
            <a:avLst/>
          </a:prstGeom>
        </p:spPr>
        <p:txBody>
          <a:bodyPr/>
          <a:lstStyle>
            <a:lvl1pPr algn="l">
              <a:defRPr lang="zh-CN" altLang="en-US" sz="2400" b="1" kern="1200" smtClean="0">
                <a:solidFill>
                  <a:srgbClr val="FFCC0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39350" y="1196752"/>
            <a:ext cx="5740029" cy="540060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000" b="1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18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600">
                <a:latin typeface="微软雅黑" pitchFamily="34" charset="-122"/>
                <a:ea typeface="微软雅黑" pitchFamily="34" charset="-122"/>
              </a:defRPr>
            </a:lvl3pPr>
            <a:lvl4pPr>
              <a:lnSpc>
                <a:spcPct val="150000"/>
              </a:lnSpc>
              <a:defRPr sz="1400">
                <a:latin typeface="微软雅黑" pitchFamily="34" charset="-122"/>
                <a:ea typeface="微软雅黑" pitchFamily="34" charset="-122"/>
              </a:defRPr>
            </a:lvl4pPr>
            <a:lvl5pPr>
              <a:lnSpc>
                <a:spcPct val="150000"/>
              </a:lnSpc>
              <a:defRPr sz="1400">
                <a:latin typeface="微软雅黑" pitchFamily="34" charset="-122"/>
                <a:ea typeface="微软雅黑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16611" y="1196752"/>
            <a:ext cx="5740029" cy="540060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000" b="1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18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600">
                <a:latin typeface="微软雅黑" pitchFamily="34" charset="-122"/>
                <a:ea typeface="微软雅黑" pitchFamily="34" charset="-122"/>
              </a:defRPr>
            </a:lvl3pPr>
            <a:lvl4pPr>
              <a:lnSpc>
                <a:spcPct val="150000"/>
              </a:lnSpc>
              <a:defRPr sz="1400">
                <a:latin typeface="微软雅黑" pitchFamily="34" charset="-122"/>
                <a:ea typeface="微软雅黑" pitchFamily="34" charset="-122"/>
              </a:defRPr>
            </a:lvl4pPr>
            <a:lvl5pPr>
              <a:lnSpc>
                <a:spcPct val="150000"/>
              </a:lnSpc>
              <a:defRPr sz="1400">
                <a:latin typeface="微软雅黑" pitchFamily="34" charset="-122"/>
                <a:ea typeface="微软雅黑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205209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371" y="620688"/>
            <a:ext cx="11376587" cy="432048"/>
          </a:xfrm>
          <a:prstGeom prst="rect">
            <a:avLst/>
          </a:prstGeom>
        </p:spPr>
        <p:txBody>
          <a:bodyPr anchor="ctr"/>
          <a:lstStyle>
            <a:lvl1pPr algn="l">
              <a:defRPr sz="24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999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9184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 smtClean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itchFamily="34" charset="-122"/>
                <a:ea typeface="微软雅黑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3096156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 smtClean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itchFamily="34" charset="-122"/>
                <a:ea typeface="微软雅黑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3580079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046"/>
            <a:ext cx="9144000" cy="2388870"/>
          </a:xfrm>
          <a:prstGeom prst="rect">
            <a:avLst/>
          </a:prstGeom>
        </p:spPr>
        <p:txBody>
          <a:bodyPr anchor="b"/>
          <a:lstStyle>
            <a:lvl1pPr algn="ctr">
              <a:defRPr sz="7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356"/>
            <a:ext cx="9144000" cy="165544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8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CD408E-0D90-43B9-98D2-BD6A2B069F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73885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 smtClean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itchFamily="34" charset="-122"/>
                <a:ea typeface="微软雅黑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38188152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 smtClean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itchFamily="34" charset="-122"/>
                <a:ea typeface="微软雅黑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15326393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 smtClean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itchFamily="34" charset="-122"/>
                <a:ea typeface="微软雅黑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5572252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 smtClean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itchFamily="34" charset="-122"/>
                <a:ea typeface="微软雅黑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193359264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 smtClean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itchFamily="34" charset="-122"/>
                <a:ea typeface="微软雅黑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13413493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 smtClean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itchFamily="34" charset="-122"/>
                <a:ea typeface="微软雅黑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30190225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02419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 smtClean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itchFamily="34" charset="-122"/>
                <a:ea typeface="微软雅黑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7425967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 smtClean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itchFamily="34" charset="-122"/>
                <a:ea typeface="微软雅黑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28953654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 smtClean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itchFamily="34" charset="-122"/>
                <a:ea typeface="微软雅黑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3388659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760"/>
            <a:ext cx="10515600" cy="13258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4990"/>
            <a:ext cx="10515600" cy="435292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B8DF42-9B3A-426E-9096-F486E2C579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503943"/>
      </p:ext>
    </p:extLst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 smtClean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itchFamily="34" charset="-122"/>
                <a:ea typeface="微软雅黑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11433628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 smtClean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itchFamily="34" charset="-122"/>
                <a:ea typeface="微软雅黑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24708221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 smtClean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itchFamily="34" charset="-122"/>
                <a:ea typeface="微软雅黑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3481130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371" y="548680"/>
            <a:ext cx="11410911" cy="562074"/>
          </a:xfrm>
          <a:prstGeom prst="rect">
            <a:avLst/>
          </a:prstGeom>
        </p:spPr>
        <p:txBody>
          <a:bodyPr anchor="ctr"/>
          <a:lstStyle>
            <a:lvl1pPr algn="l">
              <a:defRPr sz="24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370" y="1268760"/>
            <a:ext cx="11425271" cy="5256584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buFont typeface="Wingdings" pitchFamily="2" charset="2"/>
              <a:buChar char="n"/>
              <a:defRPr sz="1800" b="1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16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400" b="1">
                <a:latin typeface="微软雅黑" pitchFamily="34" charset="-122"/>
                <a:ea typeface="微软雅黑" pitchFamily="34" charset="-122"/>
              </a:defRPr>
            </a:lvl3pPr>
            <a:lvl4pPr>
              <a:lnSpc>
                <a:spcPct val="150000"/>
              </a:lnSpc>
              <a:defRPr sz="1200">
                <a:latin typeface="微软雅黑" pitchFamily="34" charset="-122"/>
                <a:ea typeface="微软雅黑" pitchFamily="34" charset="-122"/>
              </a:defRPr>
            </a:lvl4pPr>
            <a:lvl5pPr>
              <a:lnSpc>
                <a:spcPct val="150000"/>
              </a:lnSpc>
              <a:defRPr sz="1200" b="1"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3988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E81A1AF-1F21-445C-9364-F03FAD56FA0E}" type="datetimeFigureOut">
              <a:rPr lang="zh-CN" altLang="en-US" smtClean="0">
                <a:solidFill>
                  <a:prstClr val="black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2019/1/7</a:t>
            </a:fld>
            <a:endParaRPr lang="zh-CN" alt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43EBAFD-DDF6-4F85-B172-D4A1F59C0B26}" type="slidenum">
              <a:rPr lang="zh-CN" altLang="en-US" smtClean="0">
                <a:solidFill>
                  <a:prstClr val="black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538525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349" y="548680"/>
            <a:ext cx="11617291" cy="504056"/>
          </a:xfrm>
          <a:prstGeom prst="rect">
            <a:avLst/>
          </a:prstGeom>
        </p:spPr>
        <p:txBody>
          <a:bodyPr/>
          <a:lstStyle>
            <a:lvl1pPr algn="l">
              <a:defRPr lang="zh-CN" altLang="en-US" sz="2400" b="1" kern="1200" smtClean="0">
                <a:solidFill>
                  <a:srgbClr val="FFCC0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39350" y="1196752"/>
            <a:ext cx="5740029" cy="540060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000" b="1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18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600">
                <a:latin typeface="微软雅黑" pitchFamily="34" charset="-122"/>
                <a:ea typeface="微软雅黑" pitchFamily="34" charset="-122"/>
              </a:defRPr>
            </a:lvl3pPr>
            <a:lvl4pPr>
              <a:lnSpc>
                <a:spcPct val="150000"/>
              </a:lnSpc>
              <a:defRPr sz="1400">
                <a:latin typeface="微软雅黑" pitchFamily="34" charset="-122"/>
                <a:ea typeface="微软雅黑" pitchFamily="34" charset="-122"/>
              </a:defRPr>
            </a:lvl4pPr>
            <a:lvl5pPr>
              <a:lnSpc>
                <a:spcPct val="150000"/>
              </a:lnSpc>
              <a:defRPr sz="1400">
                <a:latin typeface="微软雅黑" pitchFamily="34" charset="-122"/>
                <a:ea typeface="微软雅黑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16611" y="1196752"/>
            <a:ext cx="5740029" cy="540060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000" b="1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18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600">
                <a:latin typeface="微软雅黑" pitchFamily="34" charset="-122"/>
                <a:ea typeface="微软雅黑" pitchFamily="34" charset="-122"/>
              </a:defRPr>
            </a:lvl3pPr>
            <a:lvl4pPr>
              <a:lnSpc>
                <a:spcPct val="150000"/>
              </a:lnSpc>
              <a:defRPr sz="1400">
                <a:latin typeface="微软雅黑" pitchFamily="34" charset="-122"/>
                <a:ea typeface="微软雅黑" pitchFamily="34" charset="-122"/>
              </a:defRPr>
            </a:lvl4pPr>
            <a:lvl5pPr>
              <a:lnSpc>
                <a:spcPct val="150000"/>
              </a:lnSpc>
              <a:defRPr sz="1400">
                <a:latin typeface="微软雅黑" pitchFamily="34" charset="-122"/>
                <a:ea typeface="微软雅黑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9037609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371" y="620688"/>
            <a:ext cx="11376587" cy="432048"/>
          </a:xfrm>
          <a:prstGeom prst="rect">
            <a:avLst/>
          </a:prstGeom>
        </p:spPr>
        <p:txBody>
          <a:bodyPr anchor="ctr"/>
          <a:lstStyle>
            <a:lvl1pPr algn="l">
              <a:defRPr sz="24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722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75158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 smtClean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itchFamily="34" charset="-122"/>
                <a:ea typeface="微软雅黑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6111041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 smtClean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itchFamily="34" charset="-122"/>
                <a:ea typeface="微软雅黑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2355904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10690"/>
            <a:ext cx="10515600" cy="2851786"/>
          </a:xfrm>
          <a:prstGeom prst="rect">
            <a:avLst/>
          </a:prstGeom>
        </p:spPr>
        <p:txBody>
          <a:bodyPr anchor="b"/>
          <a:lstStyle>
            <a:lvl1pPr>
              <a:defRPr sz="7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146"/>
            <a:ext cx="10515600" cy="1501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80"/>
            </a:lvl1pPr>
            <a:lvl2pPr marL="548640" indent="0">
              <a:buNone/>
              <a:defRPr sz="2400"/>
            </a:lvl2pPr>
            <a:lvl3pPr marL="1097280" indent="0">
              <a:buNone/>
              <a:defRPr sz="2160"/>
            </a:lvl3pPr>
            <a:lvl4pPr marL="1645920" indent="0">
              <a:buNone/>
              <a:defRPr sz="1920"/>
            </a:lvl4pPr>
            <a:lvl5pPr marL="2194560" indent="0">
              <a:buNone/>
              <a:defRPr sz="1920"/>
            </a:lvl5pPr>
            <a:lvl6pPr marL="2743200" indent="0">
              <a:buNone/>
              <a:defRPr sz="1920"/>
            </a:lvl6pPr>
            <a:lvl7pPr marL="3291840" indent="0">
              <a:buNone/>
              <a:defRPr sz="1920"/>
            </a:lvl7pPr>
            <a:lvl8pPr marL="3840480" indent="0">
              <a:buNone/>
              <a:defRPr sz="1920"/>
            </a:lvl8pPr>
            <a:lvl9pPr marL="4389120" indent="0">
              <a:buNone/>
              <a:defRPr sz="192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594F2E-1DFF-47BC-8BB6-C5F46166E9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283325"/>
      </p:ext>
    </p:extLst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 smtClean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itchFamily="34" charset="-122"/>
                <a:ea typeface="微软雅黑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95707777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 smtClean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itchFamily="34" charset="-122"/>
                <a:ea typeface="微软雅黑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372177048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 smtClean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itchFamily="34" charset="-122"/>
                <a:ea typeface="微软雅黑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341351527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 smtClean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itchFamily="34" charset="-122"/>
                <a:ea typeface="微软雅黑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393950345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 smtClean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itchFamily="34" charset="-122"/>
                <a:ea typeface="微软雅黑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104818559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 smtClean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itchFamily="34" charset="-122"/>
                <a:ea typeface="微软雅黑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124887416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514929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 smtClean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itchFamily="34" charset="-122"/>
                <a:ea typeface="微软雅黑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983919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 smtClean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itchFamily="34" charset="-122"/>
                <a:ea typeface="微软雅黑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6051339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 smtClean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itchFamily="34" charset="-122"/>
                <a:ea typeface="微软雅黑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9562975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760"/>
            <a:ext cx="10515600" cy="13258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4990"/>
            <a:ext cx="5156200" cy="435292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4990"/>
            <a:ext cx="5156200" cy="435292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53022-83E8-4CB7-9447-706D55F80D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217354"/>
      </p:ext>
    </p:extLst>
  </p:cSld>
  <p:clrMapOvr>
    <a:masterClrMapping/>
  </p:clrMapOvr>
  <p:transition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 smtClean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itchFamily="34" charset="-122"/>
                <a:ea typeface="微软雅黑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9843581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 smtClean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itchFamily="34" charset="-122"/>
                <a:ea typeface="微软雅黑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7900384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 smtClean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 smtClean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itchFamily="34" charset="-122"/>
                <a:ea typeface="微软雅黑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34095486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760"/>
            <a:ext cx="10515600" cy="13258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2116"/>
            <a:ext cx="5158316" cy="82296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6"/>
            <a:ext cx="5158316" cy="368427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2116"/>
            <a:ext cx="5183717" cy="82296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6"/>
            <a:ext cx="5183717" cy="368427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176226-BAF4-42EB-8F77-76D5CCD37E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233271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760"/>
            <a:ext cx="10515600" cy="13258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61BF7C-328B-437C-AE32-9391278512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854497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F38DAF-C5CF-4F3F-8D17-0E5F8782BD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276737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84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6790"/>
            <a:ext cx="6172200" cy="4874896"/>
          </a:xfrm>
          <a:prstGeom prst="rect">
            <a:avLst/>
          </a:prstGeo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90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7131D1-9CAD-4302-8BC2-983D6AD57D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090553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15.xml"/><Relationship Id="rId21" Type="http://schemas.openxmlformats.org/officeDocument/2006/relationships/theme" Target="../theme/theme3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23" Type="http://schemas.openxmlformats.org/officeDocument/2006/relationships/image" Target="../media/image3.jpeg"/><Relationship Id="rId10" Type="http://schemas.openxmlformats.org/officeDocument/2006/relationships/slideLayout" Target="../slideLayouts/slideLayout22.xml"/><Relationship Id="rId19" Type="http://schemas.openxmlformats.org/officeDocument/2006/relationships/slideLayout" Target="../slideLayouts/slideLayout31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Relationship Id="rId22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5.xml"/><Relationship Id="rId18" Type="http://schemas.openxmlformats.org/officeDocument/2006/relationships/slideLayout" Target="../slideLayouts/slideLayout50.xml"/><Relationship Id="rId3" Type="http://schemas.openxmlformats.org/officeDocument/2006/relationships/slideLayout" Target="../slideLayouts/slideLayout35.xml"/><Relationship Id="rId21" Type="http://schemas.openxmlformats.org/officeDocument/2006/relationships/theme" Target="../theme/theme4.xml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17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48.xml"/><Relationship Id="rId20" Type="http://schemas.openxmlformats.org/officeDocument/2006/relationships/slideLayout" Target="../slideLayouts/slideLayout52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5" Type="http://schemas.openxmlformats.org/officeDocument/2006/relationships/slideLayout" Target="../slideLayouts/slideLayout47.xml"/><Relationship Id="rId23" Type="http://schemas.openxmlformats.org/officeDocument/2006/relationships/image" Target="../media/image3.jpeg"/><Relationship Id="rId10" Type="http://schemas.openxmlformats.org/officeDocument/2006/relationships/slideLayout" Target="../slideLayouts/slideLayout42.xml"/><Relationship Id="rId19" Type="http://schemas.openxmlformats.org/officeDocument/2006/relationships/slideLayout" Target="../slideLayouts/slideLayout51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6.xml"/><Relationship Id="rId22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389" y="365780"/>
            <a:ext cx="10515224" cy="132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389" y="1825890"/>
            <a:ext cx="10515224" cy="43517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389" y="6356747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3A93E93-166D-47F5-9EF1-ACEABE24AEE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2019/1/7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413" y="6356747"/>
            <a:ext cx="4115176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166" y="6356747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18D5ACA-62CA-46DB-AD6B-12EDD6D51A2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4541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866943" rtl="0" eaLnBrk="1" latinLnBrk="0" hangingPunct="1">
        <a:lnSpc>
          <a:spcPct val="90000"/>
        </a:lnSpc>
        <a:spcBef>
          <a:spcPct val="0"/>
        </a:spcBef>
        <a:buNone/>
        <a:defRPr sz="41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736" indent="-216736" algn="l" defTabSz="866943" rtl="0" eaLnBrk="1" latinLnBrk="0" hangingPunct="1">
        <a:lnSpc>
          <a:spcPct val="90000"/>
        </a:lnSpc>
        <a:spcBef>
          <a:spcPts val="948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07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678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896" kern="1200">
          <a:solidFill>
            <a:schemeClr val="tx1"/>
          </a:solidFill>
          <a:latin typeface="+mn-lt"/>
          <a:ea typeface="+mn-ea"/>
          <a:cs typeface="+mn-cs"/>
        </a:defRPr>
      </a:lvl3pPr>
      <a:lvl4pPr marL="1517150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4pPr>
      <a:lvl5pPr marL="1950621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5pPr>
      <a:lvl6pPr marL="2384092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6pPr>
      <a:lvl7pPr marL="2817564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7pPr>
      <a:lvl8pPr marL="3251035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8pPr>
      <a:lvl9pPr marL="3684506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1pPr>
      <a:lvl2pPr marL="433471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2pPr>
      <a:lvl3pPr marL="866943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3pPr>
      <a:lvl4pPr marL="1300414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4pPr>
      <a:lvl5pPr marL="1733885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5pPr>
      <a:lvl6pPr marL="2167357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6pPr>
      <a:lvl7pPr marL="2600828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7pPr>
      <a:lvl8pPr marL="3034299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8pPr>
      <a:lvl9pPr marL="3467771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1"/>
          <p:cNvSpPr>
            <a:spLocks noChangeArrowheads="1"/>
          </p:cNvSpPr>
          <p:nvPr userDrawn="1"/>
        </p:nvSpPr>
        <p:spPr bwMode="auto">
          <a:xfrm>
            <a:off x="1" y="1"/>
            <a:ext cx="12204700" cy="6480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 sz="2160" smtClean="0">
              <a:solidFill>
                <a:srgbClr val="FFFFFF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171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5589270"/>
            <a:ext cx="284480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440">
                <a:solidFill>
                  <a:srgbClr val="898989"/>
                </a:solidFill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latin typeface="Arial" panose="020B0604020202020204" pitchFamily="34" charset="0"/>
            </a:endParaRPr>
          </a:p>
        </p:txBody>
      </p:sp>
      <p:sp>
        <p:nvSpPr>
          <p:cNvPr id="7172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5589270"/>
            <a:ext cx="386080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40">
                <a:solidFill>
                  <a:srgbClr val="898989"/>
                </a:solidFill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latin typeface="Arial" panose="020B0604020202020204" pitchFamily="34" charset="0"/>
            </a:endParaRPr>
          </a:p>
        </p:txBody>
      </p:sp>
      <p:sp>
        <p:nvSpPr>
          <p:cNvPr id="7173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5589270"/>
            <a:ext cx="284480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440">
                <a:solidFill>
                  <a:srgbClr val="898989"/>
                </a:solidFill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638BC68-CB4C-4295-AF47-AFBA62B9A368}" type="slidenum">
              <a:rPr lang="en-US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9063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ransition>
    <p:fad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360" b="1" kern="1200">
          <a:solidFill>
            <a:srgbClr val="716F7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360" b="1">
          <a:solidFill>
            <a:srgbClr val="716F70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360" b="1">
          <a:solidFill>
            <a:srgbClr val="716F70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360" b="1">
          <a:solidFill>
            <a:srgbClr val="716F70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360" b="1">
          <a:solidFill>
            <a:srgbClr val="716F70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548640" algn="l" rtl="0" eaLnBrk="0" fontAlgn="base" hangingPunct="0">
        <a:spcBef>
          <a:spcPct val="0"/>
        </a:spcBef>
        <a:spcAft>
          <a:spcPct val="0"/>
        </a:spcAft>
        <a:defRPr sz="3360" b="1">
          <a:solidFill>
            <a:srgbClr val="716F70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1097280" algn="l" rtl="0" eaLnBrk="0" fontAlgn="base" hangingPunct="0">
        <a:spcBef>
          <a:spcPct val="0"/>
        </a:spcBef>
        <a:spcAft>
          <a:spcPct val="0"/>
        </a:spcAft>
        <a:defRPr sz="3360" b="1">
          <a:solidFill>
            <a:srgbClr val="716F70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645920" algn="l" rtl="0" eaLnBrk="0" fontAlgn="base" hangingPunct="0">
        <a:spcBef>
          <a:spcPct val="0"/>
        </a:spcBef>
        <a:spcAft>
          <a:spcPct val="0"/>
        </a:spcAft>
        <a:defRPr sz="3360" b="1">
          <a:solidFill>
            <a:srgbClr val="716F70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2194560" algn="l" rtl="0" eaLnBrk="0" fontAlgn="base" hangingPunct="0">
        <a:spcBef>
          <a:spcPct val="0"/>
        </a:spcBef>
        <a:spcAft>
          <a:spcPct val="0"/>
        </a:spcAft>
        <a:defRPr sz="3360" b="1">
          <a:solidFill>
            <a:srgbClr val="716F70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11480" indent="-41148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360" kern="1200">
          <a:solidFill>
            <a:srgbClr val="716F70"/>
          </a:solidFill>
          <a:latin typeface="+mn-lt"/>
          <a:ea typeface="+mn-ea"/>
          <a:cs typeface="+mn-cs"/>
        </a:defRPr>
      </a:lvl1pPr>
      <a:lvl2pPr marL="89154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80" kern="1200">
          <a:solidFill>
            <a:srgbClr val="716F70"/>
          </a:solidFill>
          <a:latin typeface="+mn-lt"/>
          <a:ea typeface="+mn-ea"/>
          <a:cs typeface="+mn-cs"/>
        </a:defRPr>
      </a:lvl2pPr>
      <a:lvl3pPr marL="1371600" indent="-27432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716F70"/>
          </a:solidFill>
          <a:latin typeface="+mn-lt"/>
          <a:ea typeface="+mn-ea"/>
          <a:cs typeface="+mn-cs"/>
        </a:defRPr>
      </a:lvl3pPr>
      <a:lvl4pPr marL="1920240" indent="-27432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rgbClr val="716F70"/>
          </a:solidFill>
          <a:latin typeface="+mn-lt"/>
          <a:ea typeface="+mn-ea"/>
          <a:cs typeface="+mn-cs"/>
        </a:defRPr>
      </a:lvl4pPr>
      <a:lvl5pPr marL="2468880" indent="-27432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400" kern="1200">
          <a:solidFill>
            <a:srgbClr val="716F70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Users\user\Desktop\图片2副本.jpg"/>
          <p:cNvPicPr>
            <a:picLocks noChangeAspect="1" noChangeArrowheads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684" y="-25400"/>
            <a:ext cx="12289368" cy="691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6" descr="金智教育ppt7-30"/>
          <p:cNvPicPr>
            <a:picLocks noChangeAspect="1" noChangeArrowheads="1"/>
          </p:cNvPicPr>
          <p:nvPr userDrawn="1"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-48684" y="-36303"/>
            <a:ext cx="12289368" cy="690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03886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Users\user\Desktop\图片2副本.jpg"/>
          <p:cNvPicPr>
            <a:picLocks noChangeAspect="1" noChangeArrowheads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684" y="-25400"/>
            <a:ext cx="12289368" cy="691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6" descr="金智教育ppt7-30"/>
          <p:cNvPicPr>
            <a:picLocks noChangeAspect="1" noChangeArrowheads="1"/>
          </p:cNvPicPr>
          <p:nvPr userDrawn="1"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-48684" y="-36303"/>
            <a:ext cx="12289368" cy="690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0805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  <p:sldLayoutId id="2147483712" r:id="rId17"/>
    <p:sldLayoutId id="2147483713" r:id="rId18"/>
    <p:sldLayoutId id="2147483714" r:id="rId19"/>
    <p:sldLayoutId id="2147483715" r:id="rId20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Relationship Id="rId4" Type="http://schemas.openxmlformats.org/officeDocument/2006/relationships/image" Target="../media/image5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9D9D9">
            <a:alpha val="54117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直接连接符 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3206" y="3895501"/>
            <a:ext cx="6423660" cy="43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7" name="TextBox 5"/>
          <p:cNvSpPr txBox="1">
            <a:spLocks noChangeArrowheads="1"/>
          </p:cNvSpPr>
          <p:nvPr/>
        </p:nvSpPr>
        <p:spPr bwMode="auto">
          <a:xfrm>
            <a:off x="3087067" y="2477565"/>
            <a:ext cx="59626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8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8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上海立信会计金融学院</a:t>
            </a:r>
            <a:r>
              <a:rPr lang="en-US" altLang="zh-CN" sz="288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288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233" name="二十四角星 2"/>
          <p:cNvSpPr>
            <a:spLocks noChangeArrowheads="1"/>
          </p:cNvSpPr>
          <p:nvPr/>
        </p:nvSpPr>
        <p:spPr bwMode="auto">
          <a:xfrm>
            <a:off x="8780146" y="2436620"/>
            <a:ext cx="426720" cy="725341"/>
          </a:xfrm>
          <a:prstGeom prst="star24">
            <a:avLst>
              <a:gd name="adj" fmla="val 37500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92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234" name="TextBox 3"/>
          <p:cNvSpPr txBox="1">
            <a:spLocks noChangeArrowheads="1"/>
          </p:cNvSpPr>
          <p:nvPr/>
        </p:nvSpPr>
        <p:spPr bwMode="auto">
          <a:xfrm rot="-1169604">
            <a:off x="8808782" y="2606832"/>
            <a:ext cx="61341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V1</a:t>
            </a:r>
            <a:endParaRPr lang="zh-CN" altLang="en-US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2235" name="直接连接符 228"/>
          <p:cNvCxnSpPr>
            <a:cxnSpLocks noChangeShapeType="1"/>
          </p:cNvCxnSpPr>
          <p:nvPr/>
        </p:nvCxnSpPr>
        <p:spPr bwMode="auto">
          <a:xfrm>
            <a:off x="579121" y="1613536"/>
            <a:ext cx="11060430" cy="0"/>
          </a:xfrm>
          <a:prstGeom prst="line">
            <a:avLst/>
          </a:prstGeom>
          <a:noFill/>
          <a:ln w="6350">
            <a:solidFill>
              <a:srgbClr val="96969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236" name="直接连接符 229"/>
          <p:cNvCxnSpPr>
            <a:cxnSpLocks noChangeShapeType="1"/>
          </p:cNvCxnSpPr>
          <p:nvPr/>
        </p:nvCxnSpPr>
        <p:spPr bwMode="auto">
          <a:xfrm>
            <a:off x="609601" y="5071110"/>
            <a:ext cx="11060430" cy="0"/>
          </a:xfrm>
          <a:prstGeom prst="line">
            <a:avLst/>
          </a:prstGeom>
          <a:noFill/>
          <a:ln w="6350">
            <a:solidFill>
              <a:srgbClr val="96969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文本框 1"/>
          <p:cNvSpPr txBox="1"/>
          <p:nvPr/>
        </p:nvSpPr>
        <p:spPr>
          <a:xfrm>
            <a:off x="4555150" y="3295671"/>
            <a:ext cx="3026483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80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OA</a:t>
            </a:r>
            <a:r>
              <a:rPr lang="zh-CN" altLang="en-US" sz="2880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系统操作</a:t>
            </a:r>
            <a:r>
              <a:rPr lang="zh-CN" altLang="en-US" sz="2880" dirty="0">
                <a:solidFill>
                  <a:srgbClr val="000000"/>
                </a:solidFill>
                <a:latin typeface="微软雅黑" panose="020B0503020204020204" pitchFamily="34" charset="-122"/>
              </a:rPr>
              <a:t>手册</a:t>
            </a:r>
          </a:p>
        </p:txBody>
      </p:sp>
    </p:spTree>
    <p:extLst>
      <p:ext uri="{BB962C8B-B14F-4D97-AF65-F5344CB8AC3E}">
        <p14:creationId xmlns:p14="http://schemas.microsoft.com/office/powerpoint/2010/main" val="20291595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01" y="1170826"/>
            <a:ext cx="11416991" cy="553051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770495" y="2238233"/>
            <a:ext cx="586854" cy="2320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50CD6AE-CC66-4DA5-9A9F-E2F2B361ED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8482" y="1995241"/>
            <a:ext cx="5487631" cy="4233004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6B390C0C-7F5C-4957-8129-6EF9D9E7F7CE}"/>
              </a:ext>
            </a:extLst>
          </p:cNvPr>
          <p:cNvSpPr/>
          <p:nvPr/>
        </p:nvSpPr>
        <p:spPr>
          <a:xfrm>
            <a:off x="3528875" y="378301"/>
            <a:ext cx="6311343" cy="7925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75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首次使用需要先点击右上角下载</a:t>
            </a:r>
            <a:r>
              <a:rPr lang="en-US" altLang="zh-CN" sz="2275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275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正文控件</a:t>
            </a:r>
            <a:r>
              <a:rPr lang="en-US" altLang="zh-CN" sz="2275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275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en-US" altLang="zh-CN" sz="2275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75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安装完毕后重启启动浏览器重新进入</a:t>
            </a:r>
            <a:r>
              <a:rPr lang="en-US" altLang="zh-CN" sz="2275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OA</a:t>
            </a:r>
            <a:r>
              <a:rPr lang="zh-CN" altLang="en-US" sz="2275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平台。</a:t>
            </a:r>
            <a:endParaRPr lang="zh-CN" altLang="en-US" sz="2275" dirty="0">
              <a:solidFill>
                <a:srgbClr val="C00000"/>
              </a:solidFill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1" y="288385"/>
            <a:ext cx="1705969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prstClr val="white"/>
                </a:solidFill>
              </a:rPr>
              <a:t>发文管理</a:t>
            </a:r>
            <a:endParaRPr lang="zh-CN" altLang="en-US" sz="3034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223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"/>
          <p:cNvSpPr txBox="1"/>
          <p:nvPr/>
        </p:nvSpPr>
        <p:spPr>
          <a:xfrm>
            <a:off x="1" y="288385"/>
            <a:ext cx="1705969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prstClr val="white"/>
                </a:solidFill>
              </a:rPr>
              <a:t>发文管理</a:t>
            </a:r>
            <a:endParaRPr lang="zh-CN" altLang="en-US" sz="3034" dirty="0">
              <a:solidFill>
                <a:prstClr val="white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149" y="1432329"/>
            <a:ext cx="10934557" cy="5425671"/>
          </a:xfrm>
          <a:prstGeom prst="rect">
            <a:avLst/>
          </a:prstGeom>
        </p:spPr>
      </p:pic>
      <p:sp>
        <p:nvSpPr>
          <p:cNvPr id="8" name="TextBox 2"/>
          <p:cNvSpPr txBox="1"/>
          <p:nvPr/>
        </p:nvSpPr>
        <p:spPr>
          <a:xfrm>
            <a:off x="1112804" y="947458"/>
            <a:ext cx="10023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 smtClean="0"/>
              <a:t>在</a:t>
            </a:r>
            <a:r>
              <a:rPr lang="en-US" altLang="zh-CN" sz="2000" b="1" dirty="0" smtClean="0"/>
              <a:t>【</a:t>
            </a:r>
            <a:r>
              <a:rPr lang="zh-CN" altLang="en-US" sz="2000" b="1" dirty="0"/>
              <a:t>发文审批</a:t>
            </a:r>
            <a:r>
              <a:rPr lang="en-US" altLang="zh-CN" sz="2000" b="1" dirty="0" smtClean="0"/>
              <a:t>】</a:t>
            </a:r>
            <a:r>
              <a:rPr lang="zh-CN" altLang="en-US" sz="2000" b="1" dirty="0" smtClean="0"/>
              <a:t>界面点击</a:t>
            </a:r>
            <a:r>
              <a:rPr lang="en-US" altLang="zh-CN" sz="2000" b="1" dirty="0" smtClean="0"/>
              <a:t>【</a:t>
            </a:r>
            <a:r>
              <a:rPr lang="zh-CN" altLang="en-US" sz="2000" b="1" dirty="0"/>
              <a:t>发文拟稿</a:t>
            </a:r>
            <a:r>
              <a:rPr lang="en-US" altLang="zh-CN" sz="2000" b="1" dirty="0" smtClean="0"/>
              <a:t>】</a:t>
            </a:r>
            <a:r>
              <a:rPr lang="zh-CN" altLang="en-US" sz="2000" b="1" smtClean="0"/>
              <a:t>进入发文表单界面</a:t>
            </a:r>
            <a:r>
              <a:rPr lang="zh-CN" altLang="en-US" sz="2000" b="1" dirty="0" smtClean="0"/>
              <a:t>，红色框为必填项目</a:t>
            </a:r>
            <a:endParaRPr lang="zh-CN" altLang="zh-CN" sz="2000" b="1" dirty="0"/>
          </a:p>
        </p:txBody>
      </p:sp>
    </p:spTree>
    <p:extLst>
      <p:ext uri="{BB962C8B-B14F-4D97-AF65-F5344CB8AC3E}">
        <p14:creationId xmlns:p14="http://schemas.microsoft.com/office/powerpoint/2010/main" val="10666031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2499" y="839537"/>
            <a:ext cx="12104134" cy="675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96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发文拟稿</a:t>
            </a:r>
            <a:r>
              <a:rPr lang="zh-CN" altLang="en-US" sz="1896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：正文</a:t>
            </a:r>
            <a:r>
              <a:rPr lang="zh-CN" altLang="en-US" sz="1896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部分需要点击</a:t>
            </a:r>
            <a:r>
              <a:rPr lang="en-US" altLang="zh-CN" sz="1896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1896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编辑正文</a:t>
            </a:r>
            <a:r>
              <a:rPr lang="en-US" altLang="zh-CN" sz="1896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1896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，打开</a:t>
            </a:r>
            <a:r>
              <a:rPr lang="zh-CN" altLang="en-US" sz="1896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之前安装的控件进行正文的编写，正文编写操作与</a:t>
            </a:r>
            <a:r>
              <a:rPr lang="en-US" altLang="zh-CN" sz="1896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Word</a:t>
            </a:r>
            <a:r>
              <a:rPr lang="zh-CN" altLang="en-US" sz="1896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一致，正文编写完毕后点击左上角</a:t>
            </a:r>
            <a:r>
              <a:rPr lang="en-US" altLang="zh-CN" sz="1896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1896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保存并关闭</a:t>
            </a:r>
            <a:r>
              <a:rPr lang="en-US" altLang="zh-CN" sz="1896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1896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，如下图所示：</a:t>
            </a:r>
            <a:endParaRPr lang="en-US" altLang="zh-CN" sz="1896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766" y="1515363"/>
            <a:ext cx="10715625" cy="4495800"/>
          </a:xfrm>
          <a:prstGeom prst="rect">
            <a:avLst/>
          </a:prstGeom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213" y="1515363"/>
            <a:ext cx="10260729" cy="4747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1"/>
          <p:cNvSpPr txBox="1"/>
          <p:nvPr/>
        </p:nvSpPr>
        <p:spPr>
          <a:xfrm>
            <a:off x="1" y="288385"/>
            <a:ext cx="1705969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prstClr val="white"/>
                </a:solidFill>
              </a:rPr>
              <a:t>发文管理</a:t>
            </a:r>
            <a:endParaRPr lang="zh-CN" altLang="en-US" sz="3034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3061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/>
          <p:nvPr/>
        </p:nvSpPr>
        <p:spPr>
          <a:xfrm>
            <a:off x="1112804" y="947458"/>
            <a:ext cx="100237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prstClr val="black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 smtClean="0">
                <a:solidFill>
                  <a:prstClr val="black"/>
                </a:solidFill>
              </a:rPr>
              <a:t>表单相关信息确认填好后，选择下一步经办人（可选输入）；</a:t>
            </a:r>
            <a:r>
              <a:rPr lang="en-US" altLang="zh-CN" sz="2000" b="1" dirty="0" smtClean="0">
                <a:solidFill>
                  <a:prstClr val="black"/>
                </a:solidFill>
              </a:rPr>
              <a:t>【</a:t>
            </a:r>
            <a:r>
              <a:rPr lang="zh-CN" altLang="en-US" sz="2000" b="1" dirty="0" smtClean="0">
                <a:solidFill>
                  <a:prstClr val="black"/>
                </a:solidFill>
              </a:rPr>
              <a:t>消息提醒</a:t>
            </a:r>
            <a:r>
              <a:rPr lang="en-US" altLang="zh-CN" sz="2000" b="1" dirty="0" smtClean="0">
                <a:solidFill>
                  <a:prstClr val="black"/>
                </a:solidFill>
              </a:rPr>
              <a:t>】</a:t>
            </a:r>
            <a:r>
              <a:rPr lang="zh-CN" altLang="en-US" sz="2000" b="1" dirty="0" smtClean="0">
                <a:solidFill>
                  <a:prstClr val="black"/>
                </a:solidFill>
              </a:rPr>
              <a:t>选择‘是’可发送消息提醒，最后点击</a:t>
            </a:r>
            <a:r>
              <a:rPr lang="en-US" altLang="zh-CN" sz="2000" b="1" dirty="0" smtClean="0">
                <a:solidFill>
                  <a:prstClr val="black"/>
                </a:solidFill>
              </a:rPr>
              <a:t>【</a:t>
            </a:r>
            <a:r>
              <a:rPr lang="zh-CN" altLang="en-US" sz="2000" b="1" dirty="0">
                <a:solidFill>
                  <a:prstClr val="black"/>
                </a:solidFill>
              </a:rPr>
              <a:t>提交</a:t>
            </a:r>
            <a:r>
              <a:rPr lang="en-US" altLang="zh-CN" sz="2000" b="1" dirty="0" smtClean="0">
                <a:solidFill>
                  <a:prstClr val="black"/>
                </a:solidFill>
              </a:rPr>
              <a:t>】</a:t>
            </a:r>
            <a:endParaRPr lang="zh-CN" altLang="zh-CN" sz="2000" b="1" dirty="0">
              <a:solidFill>
                <a:prstClr val="black"/>
              </a:solidFill>
            </a:endParaRPr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661" y="2290513"/>
            <a:ext cx="5106642" cy="2771605"/>
          </a:xfrm>
          <a:prstGeom prst="rect">
            <a:avLst/>
          </a:prstGeom>
          <a:noFill/>
        </p:spPr>
      </p:pic>
      <p:pic>
        <p:nvPicPr>
          <p:cNvPr id="7" name="图片 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265" y="2290514"/>
            <a:ext cx="2999614" cy="304576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右箭头 2"/>
          <p:cNvSpPr/>
          <p:nvPr/>
        </p:nvSpPr>
        <p:spPr>
          <a:xfrm>
            <a:off x="5813946" y="3562065"/>
            <a:ext cx="1678675" cy="8052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1" y="288385"/>
            <a:ext cx="1705969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prstClr val="white"/>
                </a:solidFill>
              </a:rPr>
              <a:t>发文管理</a:t>
            </a:r>
            <a:endParaRPr lang="zh-CN" altLang="en-US" sz="3034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88624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/>
          <p:nvPr/>
        </p:nvSpPr>
        <p:spPr>
          <a:xfrm>
            <a:off x="1112804" y="947458"/>
            <a:ext cx="100237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prstClr val="black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 smtClean="0">
                <a:solidFill>
                  <a:prstClr val="black"/>
                </a:solidFill>
              </a:rPr>
              <a:t>下一步办理人会在</a:t>
            </a:r>
            <a:r>
              <a:rPr lang="en-US" altLang="zh-CN" sz="2000" b="1" dirty="0" smtClean="0">
                <a:solidFill>
                  <a:prstClr val="black"/>
                </a:solidFill>
              </a:rPr>
              <a:t>【</a:t>
            </a:r>
            <a:r>
              <a:rPr lang="zh-CN" altLang="en-US" sz="2000" b="1" dirty="0" smtClean="0">
                <a:solidFill>
                  <a:prstClr val="black"/>
                </a:solidFill>
              </a:rPr>
              <a:t>待办消息</a:t>
            </a:r>
            <a:r>
              <a:rPr lang="en-US" altLang="zh-CN" sz="2000" b="1" dirty="0" smtClean="0">
                <a:solidFill>
                  <a:prstClr val="black"/>
                </a:solidFill>
              </a:rPr>
              <a:t>】</a:t>
            </a:r>
            <a:r>
              <a:rPr lang="zh-CN" altLang="en-US" sz="2000" b="1" dirty="0" smtClean="0">
                <a:solidFill>
                  <a:prstClr val="black"/>
                </a:solidFill>
              </a:rPr>
              <a:t>中收到待处理消息，点击进入查看</a:t>
            </a:r>
            <a:r>
              <a:rPr lang="zh-CN" altLang="en-US" sz="2000" b="1" dirty="0">
                <a:solidFill>
                  <a:prstClr val="black"/>
                </a:solidFill>
              </a:rPr>
              <a:t>表</a:t>
            </a:r>
            <a:r>
              <a:rPr lang="zh-CN" altLang="en-US" sz="2000" b="1" dirty="0" smtClean="0">
                <a:solidFill>
                  <a:prstClr val="black"/>
                </a:solidFill>
              </a:rPr>
              <a:t>单流程情况（或 直接进入</a:t>
            </a:r>
            <a:r>
              <a:rPr lang="en-US" altLang="zh-CN" sz="2000" b="1" dirty="0" smtClean="0">
                <a:solidFill>
                  <a:prstClr val="black"/>
                </a:solidFill>
              </a:rPr>
              <a:t>【</a:t>
            </a:r>
            <a:r>
              <a:rPr lang="zh-CN" altLang="en-US" sz="2000" b="1" dirty="0">
                <a:solidFill>
                  <a:prstClr val="black"/>
                </a:solidFill>
              </a:rPr>
              <a:t>发文管理</a:t>
            </a:r>
            <a:r>
              <a:rPr lang="en-US" altLang="zh-CN" sz="2000" b="1" dirty="0" smtClean="0">
                <a:solidFill>
                  <a:prstClr val="black"/>
                </a:solidFill>
              </a:rPr>
              <a:t>】</a:t>
            </a:r>
            <a:r>
              <a:rPr lang="zh-CN" altLang="en-US" sz="2000" b="1" dirty="0" smtClean="0">
                <a:solidFill>
                  <a:prstClr val="black"/>
                </a:solidFill>
              </a:rPr>
              <a:t>模块查看）</a:t>
            </a:r>
            <a:endParaRPr lang="zh-CN" altLang="zh-CN" sz="2000" b="1" dirty="0">
              <a:solidFill>
                <a:prstClr val="black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88153" y="1472015"/>
            <a:ext cx="36618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</a:rPr>
              <a:t>备注：申请人员可随时进入该模块查看办理情况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1" y="288385"/>
            <a:ext cx="1705969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prstClr val="white"/>
                </a:solidFill>
              </a:rPr>
              <a:t>发文管理</a:t>
            </a:r>
            <a:endParaRPr lang="zh-CN" altLang="en-US" sz="3034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1754" y="2303012"/>
            <a:ext cx="5753100" cy="43338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081" y="2889247"/>
            <a:ext cx="4411567" cy="2854543"/>
          </a:xfrm>
          <a:prstGeom prst="rect">
            <a:avLst/>
          </a:prstGeom>
        </p:spPr>
      </p:pic>
      <p:sp>
        <p:nvSpPr>
          <p:cNvPr id="11" name="下箭头 10"/>
          <p:cNvSpPr/>
          <p:nvPr/>
        </p:nvSpPr>
        <p:spPr>
          <a:xfrm>
            <a:off x="2743200" y="1723584"/>
            <a:ext cx="532263" cy="104691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834876" y="2950680"/>
            <a:ext cx="759499" cy="183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3830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"/>
          <p:cNvSpPr txBox="1"/>
          <p:nvPr/>
        </p:nvSpPr>
        <p:spPr>
          <a:xfrm>
            <a:off x="1" y="288385"/>
            <a:ext cx="1705969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prstClr val="white"/>
                </a:solidFill>
              </a:rPr>
              <a:t>发文管理</a:t>
            </a:r>
            <a:endParaRPr lang="zh-CN" altLang="en-US" sz="3034" dirty="0">
              <a:solidFill>
                <a:prstClr val="white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657" y="1910688"/>
            <a:ext cx="11524781" cy="3409878"/>
          </a:xfrm>
          <a:prstGeom prst="rect">
            <a:avLst/>
          </a:prstGeom>
        </p:spPr>
      </p:pic>
      <p:sp>
        <p:nvSpPr>
          <p:cNvPr id="9" name="TextBox 2"/>
          <p:cNvSpPr txBox="1"/>
          <p:nvPr/>
        </p:nvSpPr>
        <p:spPr>
          <a:xfrm>
            <a:off x="1112803" y="947458"/>
            <a:ext cx="108426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 smtClean="0"/>
              <a:t>审批人员在左边意见框填写意见（</a:t>
            </a:r>
            <a:r>
              <a:rPr lang="en-US" altLang="zh-CN" sz="2000" b="1" dirty="0" smtClean="0"/>
              <a:t>500</a:t>
            </a:r>
            <a:r>
              <a:rPr lang="zh-CN" altLang="en-US" sz="2000" b="1" dirty="0" smtClean="0"/>
              <a:t>字上限）</a:t>
            </a: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 ——</a:t>
            </a:r>
            <a:r>
              <a:rPr lang="zh-CN" altLang="en-US" sz="2000" b="1" dirty="0" smtClean="0"/>
              <a:t>选择下一步流程节点</a:t>
            </a:r>
            <a:r>
              <a:rPr lang="en-US" altLang="zh-CN" sz="2000" b="1" dirty="0" smtClean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 smtClean="0"/>
              <a:t>选择</a:t>
            </a:r>
            <a:r>
              <a:rPr lang="en-US" altLang="zh-CN" sz="2000" b="1" dirty="0" smtClean="0"/>
              <a:t>【</a:t>
            </a:r>
            <a:r>
              <a:rPr lang="zh-CN" altLang="en-US" sz="2000" b="1" dirty="0" smtClean="0"/>
              <a:t>下一步办理人</a:t>
            </a:r>
            <a:r>
              <a:rPr lang="en-US" altLang="zh-CN" sz="2000" b="1" dirty="0" smtClean="0"/>
              <a:t>】</a:t>
            </a: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 —— </a:t>
            </a:r>
            <a:r>
              <a:rPr lang="en-US" altLang="zh-CN" sz="2000" b="1" dirty="0" smtClean="0"/>
              <a:t>【</a:t>
            </a:r>
            <a:r>
              <a:rPr lang="zh-CN" altLang="en-US" sz="2000" b="1" dirty="0" smtClean="0"/>
              <a:t>提交</a:t>
            </a:r>
            <a:r>
              <a:rPr lang="en-US" altLang="zh-CN" sz="2000" b="1" dirty="0" smtClean="0"/>
              <a:t>】</a:t>
            </a:r>
            <a:r>
              <a:rPr lang="zh-CN" altLang="en-US" sz="2000" b="1" dirty="0" smtClean="0"/>
              <a:t>；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756846" y="5468187"/>
            <a:ext cx="62643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FF0000"/>
                </a:solidFill>
              </a:rPr>
              <a:t>注意：可将常用意见添加到右边备选框中，下次直接使用；上表单意见均为必填</a:t>
            </a:r>
            <a:endParaRPr lang="zh-CN" altLang="en-US" b="1" dirty="0" smtClean="0"/>
          </a:p>
        </p:txBody>
      </p:sp>
      <p:sp>
        <p:nvSpPr>
          <p:cNvPr id="12" name="左箭头 11"/>
          <p:cNvSpPr/>
          <p:nvPr/>
        </p:nvSpPr>
        <p:spPr>
          <a:xfrm>
            <a:off x="6193047" y="3615627"/>
            <a:ext cx="699193" cy="43775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014948" y="3615627"/>
            <a:ext cx="31799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/>
              <a:t>当下一</a:t>
            </a:r>
            <a:r>
              <a:rPr lang="zh-CN" altLang="en-US" b="1" dirty="0" smtClean="0"/>
              <a:t>节点为多个节点时，会出现黑色下拉小按钮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4719375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/>
          <p:nvPr/>
        </p:nvSpPr>
        <p:spPr>
          <a:xfrm>
            <a:off x="1112803" y="1015698"/>
            <a:ext cx="108426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prstClr val="black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 smtClean="0">
                <a:solidFill>
                  <a:prstClr val="black"/>
                </a:solidFill>
              </a:rPr>
              <a:t>在</a:t>
            </a:r>
            <a:r>
              <a:rPr lang="en-US" altLang="zh-CN" sz="2000" b="1" dirty="0" smtClean="0">
                <a:solidFill>
                  <a:prstClr val="black"/>
                </a:solidFill>
              </a:rPr>
              <a:t>【</a:t>
            </a:r>
            <a:r>
              <a:rPr lang="zh-CN" altLang="en-US" sz="2000" b="1" dirty="0" smtClean="0">
                <a:solidFill>
                  <a:prstClr val="black"/>
                </a:solidFill>
              </a:rPr>
              <a:t>部门拟稿</a:t>
            </a:r>
            <a:r>
              <a:rPr lang="en-US" altLang="zh-CN" sz="2000" b="1" dirty="0" smtClean="0">
                <a:solidFill>
                  <a:prstClr val="black"/>
                </a:solidFill>
              </a:rPr>
              <a:t>】</a:t>
            </a:r>
            <a:r>
              <a:rPr lang="zh-CN" altLang="en-US" sz="2000" b="1" dirty="0" smtClean="0">
                <a:solidFill>
                  <a:prstClr val="black"/>
                </a:solidFill>
              </a:rPr>
              <a:t>提交后，之后节点人员进入申请单，点击表单下方</a:t>
            </a:r>
            <a:r>
              <a:rPr lang="en-US" altLang="zh-CN" sz="2000" b="1" dirty="0" smtClean="0">
                <a:solidFill>
                  <a:prstClr val="black"/>
                </a:solidFill>
              </a:rPr>
              <a:t>【</a:t>
            </a:r>
            <a:r>
              <a:rPr lang="zh-CN" altLang="en-US" sz="2000" b="1" dirty="0" smtClean="0">
                <a:solidFill>
                  <a:prstClr val="black"/>
                </a:solidFill>
              </a:rPr>
              <a:t>流转记录</a:t>
            </a:r>
            <a:r>
              <a:rPr lang="en-US" altLang="zh-CN" sz="2000" b="1" dirty="0" smtClean="0">
                <a:solidFill>
                  <a:prstClr val="black"/>
                </a:solidFill>
              </a:rPr>
              <a:t>】</a:t>
            </a:r>
            <a:r>
              <a:rPr lang="zh-CN" altLang="en-US" sz="2000" b="1" dirty="0" smtClean="0">
                <a:solidFill>
                  <a:prstClr val="black"/>
                </a:solidFill>
              </a:rPr>
              <a:t>按钮，图文形式展示流转记录</a:t>
            </a:r>
          </a:p>
        </p:txBody>
      </p:sp>
      <p:sp>
        <p:nvSpPr>
          <p:cNvPr id="3" name="矩形 2"/>
          <p:cNvSpPr/>
          <p:nvPr/>
        </p:nvSpPr>
        <p:spPr>
          <a:xfrm>
            <a:off x="7633648" y="3242313"/>
            <a:ext cx="411707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>
                <a:solidFill>
                  <a:srgbClr val="FF0000"/>
                </a:solidFill>
                <a:cs typeface="Times New Roman" panose="02020603050405020304" pitchFamily="18" charset="0"/>
              </a:rPr>
              <a:t>【流程图】界面中，鼠标放在‘√’上会显示该节点处理人、分配和处理的时间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9976" y="1777198"/>
            <a:ext cx="5879676" cy="4961556"/>
          </a:xfrm>
          <a:prstGeom prst="rect">
            <a:avLst/>
          </a:prstGeom>
        </p:spPr>
      </p:pic>
      <p:sp>
        <p:nvSpPr>
          <p:cNvPr id="7" name="TextBox 1"/>
          <p:cNvSpPr txBox="1"/>
          <p:nvPr/>
        </p:nvSpPr>
        <p:spPr>
          <a:xfrm>
            <a:off x="1" y="288385"/>
            <a:ext cx="1705969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prstClr val="white"/>
                </a:solidFill>
              </a:rPr>
              <a:t>发文管理</a:t>
            </a:r>
            <a:endParaRPr lang="zh-CN" altLang="en-US" sz="3034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71213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786" y="2175729"/>
            <a:ext cx="11675304" cy="3650231"/>
          </a:xfrm>
          <a:prstGeom prst="rect">
            <a:avLst/>
          </a:prstGeom>
        </p:spPr>
      </p:pic>
      <p:sp>
        <p:nvSpPr>
          <p:cNvPr id="7" name="TextBox 2"/>
          <p:cNvSpPr txBox="1"/>
          <p:nvPr/>
        </p:nvSpPr>
        <p:spPr>
          <a:xfrm>
            <a:off x="1112804" y="1015698"/>
            <a:ext cx="7417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 smtClean="0"/>
              <a:t>在</a:t>
            </a:r>
            <a:r>
              <a:rPr lang="en-US" altLang="zh-CN" sz="2000" b="1" dirty="0" smtClean="0"/>
              <a:t>【</a:t>
            </a:r>
            <a:r>
              <a:rPr lang="zh-CN" altLang="en-US" sz="2000" b="1" dirty="0" smtClean="0"/>
              <a:t>流转记录</a:t>
            </a:r>
            <a:r>
              <a:rPr lang="en-US" altLang="zh-CN" sz="2000" b="1" dirty="0" smtClean="0"/>
              <a:t>】</a:t>
            </a:r>
            <a:r>
              <a:rPr lang="zh-CN" altLang="en-US" sz="2000" b="1" dirty="0" smtClean="0"/>
              <a:t>界面中，文字更加详细的展示了申请过程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" y="288385"/>
            <a:ext cx="1705969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prstClr val="white"/>
                </a:solidFill>
              </a:rPr>
              <a:t>发文管理</a:t>
            </a:r>
            <a:endParaRPr lang="zh-CN" altLang="en-US" sz="3034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2883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97512" y="969477"/>
            <a:ext cx="11196977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07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1707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发文审批</a:t>
            </a:r>
            <a:r>
              <a:rPr lang="en-US" altLang="zh-CN" sz="1707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1707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各个领导审批</a:t>
            </a:r>
            <a:r>
              <a:rPr lang="zh-CN" altLang="en-US" sz="1707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，均可以进行正文的</a:t>
            </a:r>
            <a:r>
              <a:rPr lang="zh-CN" altLang="en-US" sz="1707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阅览、编辑</a:t>
            </a:r>
            <a:r>
              <a:rPr lang="zh-CN" altLang="en-US" sz="1707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，编辑会保留痕迹，便于秘书处理，保存并关闭后，填写意见，选择下一步办理人，然后点击“提交”即可。</a:t>
            </a:r>
            <a:endParaRPr lang="en-US" altLang="zh-CN" sz="1707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265" y="1587210"/>
            <a:ext cx="10711470" cy="5019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4445443" y="5720460"/>
            <a:ext cx="2378438" cy="216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1" y="288385"/>
            <a:ext cx="1705969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prstClr val="white"/>
                </a:solidFill>
              </a:rPr>
              <a:t>发文管理</a:t>
            </a:r>
            <a:endParaRPr lang="zh-CN" altLang="en-US" sz="3034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960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/>
          <p:nvPr/>
        </p:nvSpPr>
        <p:spPr>
          <a:xfrm>
            <a:off x="655093" y="1015698"/>
            <a:ext cx="113003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prstClr val="black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 smtClean="0">
                <a:solidFill>
                  <a:prstClr val="black"/>
                </a:solidFill>
              </a:rPr>
              <a:t>进入</a:t>
            </a:r>
            <a:r>
              <a:rPr lang="en-US" altLang="zh-CN" sz="2000" b="1" dirty="0" smtClean="0">
                <a:solidFill>
                  <a:prstClr val="black"/>
                </a:solidFill>
              </a:rPr>
              <a:t>【</a:t>
            </a:r>
            <a:r>
              <a:rPr lang="zh-CN" altLang="en-US" sz="2000" b="1" dirty="0" smtClean="0">
                <a:solidFill>
                  <a:prstClr val="black"/>
                </a:solidFill>
              </a:rPr>
              <a:t>办结</a:t>
            </a:r>
            <a:r>
              <a:rPr lang="en-US" altLang="zh-CN" sz="2000" b="1" dirty="0" smtClean="0">
                <a:solidFill>
                  <a:prstClr val="black"/>
                </a:solidFill>
              </a:rPr>
              <a:t>】</a:t>
            </a:r>
            <a:r>
              <a:rPr lang="zh-CN" altLang="en-US" sz="2000" b="1" dirty="0" smtClean="0">
                <a:solidFill>
                  <a:prstClr val="black"/>
                </a:solidFill>
              </a:rPr>
              <a:t>页面，可查看所有已办结的审批单（看到的审批单数量依据权限不同有所区分）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093" y="2101756"/>
            <a:ext cx="11708345" cy="340390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002508" y="5991556"/>
            <a:ext cx="58958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申请单办结后，在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【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办结发文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】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中可查看办理结果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1" y="288385"/>
            <a:ext cx="1705969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prstClr val="white"/>
                </a:solidFill>
              </a:rPr>
              <a:t>发文管理</a:t>
            </a:r>
            <a:endParaRPr lang="zh-CN" altLang="en-US" sz="3034" dirty="0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02508" y="3220872"/>
            <a:ext cx="586854" cy="2320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9519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88385"/>
            <a:ext cx="2470245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34" dirty="0" smtClean="0">
                <a:solidFill>
                  <a:prstClr val="white"/>
                </a:solidFill>
              </a:rPr>
              <a:t>使用前说明</a:t>
            </a:r>
            <a:endParaRPr lang="zh-CN" altLang="en-US" sz="3034" dirty="0">
              <a:solidFill>
                <a:prstClr val="white"/>
              </a:solidFill>
            </a:endParaRPr>
          </a:p>
        </p:txBody>
      </p:sp>
      <p:sp>
        <p:nvSpPr>
          <p:cNvPr id="7" name="标题 2"/>
          <p:cNvSpPr txBox="1">
            <a:spLocks/>
          </p:cNvSpPr>
          <p:nvPr/>
        </p:nvSpPr>
        <p:spPr>
          <a:xfrm>
            <a:off x="1991545" y="980728"/>
            <a:ext cx="7949145" cy="525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办公服务系统亮点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79953" y="2055650"/>
            <a:ext cx="813690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n"/>
            </a:pPr>
            <a:r>
              <a:rPr lang="en-US" altLang="zh-CN" sz="2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、响应速度、兼容性提高，适应市面上主流的操作系统和浏览器</a:t>
            </a:r>
            <a:r>
              <a:rPr lang="en-US" altLang="zh-CN" sz="2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altLang="zh-CN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360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浏览器极速模式</a:t>
            </a:r>
            <a:r>
              <a:rPr lang="zh-CN" altLang="en-US" sz="2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Google Chrome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浏览器</a:t>
            </a:r>
            <a:r>
              <a:rPr lang="en-US" altLang="zh-CN" sz="2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；</a:t>
            </a:r>
          </a:p>
          <a:p>
            <a:pPr marL="285750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n"/>
            </a:pPr>
            <a:r>
              <a:rPr lang="en-US" altLang="zh-CN" sz="2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、操作简化，查询速度优化加快；可以设置默认意见，实现快速审批；系统自动识别下一步处理人，实现一键提交；</a:t>
            </a:r>
          </a:p>
          <a:p>
            <a:pPr marL="285750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n"/>
            </a:pPr>
            <a:r>
              <a:rPr lang="en-US" altLang="zh-CN" sz="2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、公文办结后自动转换为</a:t>
            </a:r>
            <a:r>
              <a:rPr lang="en-US" altLang="zh-CN" sz="2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PDF</a:t>
            </a:r>
            <a:r>
              <a:rPr lang="zh-CN" altLang="en-US" sz="2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格式，在线浏览更便捷；</a:t>
            </a:r>
            <a:endParaRPr lang="en-US" altLang="zh-CN" sz="2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n"/>
            </a:pPr>
            <a:r>
              <a:rPr lang="en-US" altLang="zh-CN" sz="2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、针对审批意见增加监控功能，重要的意见系统自动提醒相关人员；</a:t>
            </a:r>
          </a:p>
          <a:p>
            <a:pPr marL="285750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n"/>
            </a:pPr>
            <a:r>
              <a:rPr lang="en-US" altLang="zh-CN" sz="2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、手机版</a:t>
            </a:r>
            <a:r>
              <a:rPr lang="en-US" altLang="zh-CN" sz="2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OA</a:t>
            </a:r>
            <a:r>
              <a:rPr lang="zh-CN" altLang="en-US" sz="2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未来上线后，公文的签批可在手机上实现；</a:t>
            </a:r>
            <a:endParaRPr lang="en-US" altLang="zh-CN" sz="2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8638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/>
          <p:nvPr/>
        </p:nvSpPr>
        <p:spPr>
          <a:xfrm>
            <a:off x="655093" y="838274"/>
            <a:ext cx="113003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prstClr val="black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en-US" altLang="zh-CN" sz="2000" b="1" dirty="0" smtClean="0">
                <a:solidFill>
                  <a:prstClr val="black"/>
                </a:solidFill>
              </a:rPr>
              <a:t>【</a:t>
            </a:r>
            <a:r>
              <a:rPr lang="zh-CN" altLang="en-US" sz="2000" b="1" dirty="0" smtClean="0">
                <a:solidFill>
                  <a:prstClr val="black"/>
                </a:solidFill>
              </a:rPr>
              <a:t>发文审批</a:t>
            </a:r>
            <a:r>
              <a:rPr lang="en-US" altLang="zh-CN" sz="2000" b="1" dirty="0" smtClean="0">
                <a:solidFill>
                  <a:prstClr val="black"/>
                </a:solidFill>
              </a:rPr>
              <a:t>】</a:t>
            </a:r>
            <a:r>
              <a:rPr lang="en-US" altLang="zh-CN" sz="2000" b="1" dirty="0">
                <a:solidFill>
                  <a:prstClr val="black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en-US" altLang="zh-CN" sz="2000" b="1" dirty="0" smtClean="0">
                <a:solidFill>
                  <a:prstClr val="black"/>
                </a:solidFill>
              </a:rPr>
              <a:t>【</a:t>
            </a:r>
            <a:r>
              <a:rPr lang="zh-CN" altLang="en-US" sz="2000" b="1" dirty="0" smtClean="0">
                <a:solidFill>
                  <a:prstClr val="black"/>
                </a:solidFill>
              </a:rPr>
              <a:t>暂存为草稿</a:t>
            </a:r>
            <a:r>
              <a:rPr lang="en-US" altLang="zh-CN" sz="2000" b="1" dirty="0" smtClean="0">
                <a:solidFill>
                  <a:prstClr val="black"/>
                </a:solidFill>
              </a:rPr>
              <a:t>】</a:t>
            </a:r>
            <a:r>
              <a:rPr lang="zh-CN" altLang="en-US" sz="2000" b="1" dirty="0" smtClean="0">
                <a:solidFill>
                  <a:prstClr val="black"/>
                </a:solidFill>
              </a:rPr>
              <a:t>后可在发文审批的</a:t>
            </a:r>
            <a:r>
              <a:rPr lang="en-US" altLang="zh-CN" sz="2000" b="1" dirty="0" smtClean="0">
                <a:solidFill>
                  <a:prstClr val="black"/>
                </a:solidFill>
              </a:rPr>
              <a:t>【</a:t>
            </a:r>
            <a:r>
              <a:rPr lang="zh-CN" altLang="en-US" sz="2000" b="1" dirty="0" smtClean="0">
                <a:solidFill>
                  <a:prstClr val="black"/>
                </a:solidFill>
              </a:rPr>
              <a:t>草稿</a:t>
            </a:r>
            <a:r>
              <a:rPr lang="en-US" altLang="zh-CN" sz="2000" b="1" dirty="0" smtClean="0">
                <a:solidFill>
                  <a:prstClr val="black"/>
                </a:solidFill>
              </a:rPr>
              <a:t>】</a:t>
            </a:r>
            <a:r>
              <a:rPr lang="zh-CN" altLang="en-US" sz="2000" b="1" dirty="0" smtClean="0">
                <a:solidFill>
                  <a:prstClr val="black"/>
                </a:solidFill>
              </a:rPr>
              <a:t>中可继续‘编辑’和‘删除’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5276" y="1702616"/>
            <a:ext cx="4600575" cy="2076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6396" y="3936910"/>
            <a:ext cx="6076950" cy="271462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175010" y="2279176"/>
            <a:ext cx="38759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注：</a:t>
            </a:r>
            <a:r>
              <a:rPr lang="en-US" altLang="zh-CN" b="1" dirty="0" smtClean="0">
                <a:solidFill>
                  <a:srgbClr val="FF0000"/>
                </a:solidFill>
                <a:latin typeface="+mn-ea"/>
              </a:rPr>
              <a:t>【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暂存</a:t>
            </a:r>
            <a:r>
              <a:rPr lang="en-US" altLang="zh-CN" b="1" dirty="0" smtClean="0">
                <a:solidFill>
                  <a:srgbClr val="FF0000"/>
                </a:solidFill>
                <a:latin typeface="+mn-ea"/>
              </a:rPr>
              <a:t>】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不会退出当前表单；</a:t>
            </a:r>
            <a:endParaRPr lang="en-US" altLang="zh-CN" b="1" dirty="0" smtClean="0">
              <a:solidFill>
                <a:srgbClr val="FF0000"/>
              </a:solidFill>
              <a:latin typeface="+mn-ea"/>
            </a:endParaRPr>
          </a:p>
          <a:p>
            <a:endParaRPr lang="en-US" altLang="zh-CN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b="1" dirty="0" smtClean="0">
                <a:solidFill>
                  <a:srgbClr val="FF0000"/>
                </a:solidFill>
                <a:latin typeface="+mn-ea"/>
              </a:rPr>
              <a:t>【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暂存为草稿</a:t>
            </a:r>
            <a:r>
              <a:rPr lang="en-US" altLang="zh-CN" b="1" dirty="0" smtClean="0">
                <a:solidFill>
                  <a:srgbClr val="FF0000"/>
                </a:solidFill>
                <a:latin typeface="+mn-ea"/>
              </a:rPr>
              <a:t>】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暂存并关闭当前表单</a:t>
            </a:r>
            <a:endParaRPr lang="en-US" altLang="zh-CN" b="1" dirty="0" smtClean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1" y="288385"/>
            <a:ext cx="1705969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prstClr val="white"/>
                </a:solidFill>
              </a:rPr>
              <a:t>发文管理</a:t>
            </a:r>
            <a:endParaRPr lang="zh-CN" altLang="en-US" sz="3034" dirty="0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99045" y="4558352"/>
            <a:ext cx="586854" cy="2320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4801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83174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34" dirty="0">
                <a:solidFill>
                  <a:prstClr val="white"/>
                </a:solidFill>
              </a:rPr>
              <a:t>发文查阅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7512" y="1188932"/>
            <a:ext cx="111969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black"/>
                </a:solidFill>
              </a:rPr>
              <a:t>当文件发布之后，可以在两个地方进行文件的查看：</a:t>
            </a:r>
            <a:r>
              <a:rPr lang="en-US" altLang="zh-CN" sz="2000" b="1" dirty="0">
                <a:solidFill>
                  <a:prstClr val="black"/>
                </a:solidFill>
              </a:rPr>
              <a:t>1</a:t>
            </a:r>
            <a:r>
              <a:rPr lang="zh-CN" altLang="en-US" sz="2000" b="1" dirty="0">
                <a:solidFill>
                  <a:prstClr val="black"/>
                </a:solidFill>
              </a:rPr>
              <a:t>、首页中的校级、部门文件的卡片；</a:t>
            </a:r>
            <a:r>
              <a:rPr lang="en-US" altLang="zh-CN" sz="2000" b="1" dirty="0">
                <a:solidFill>
                  <a:prstClr val="black"/>
                </a:solidFill>
              </a:rPr>
              <a:t>2</a:t>
            </a:r>
            <a:r>
              <a:rPr lang="zh-CN" altLang="en-US" sz="2000" b="1" dirty="0">
                <a:solidFill>
                  <a:prstClr val="black"/>
                </a:solidFill>
              </a:rPr>
              <a:t>、菜单中的校级、部门文件应用</a:t>
            </a:r>
            <a:endParaRPr lang="en-US" altLang="zh-CN" sz="2000" b="1" dirty="0">
              <a:solidFill>
                <a:prstClr val="black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433" y="1806665"/>
            <a:ext cx="9871133" cy="4779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765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83174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34" dirty="0">
                <a:solidFill>
                  <a:prstClr val="white"/>
                </a:solidFill>
              </a:rPr>
              <a:t>发文查阅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7512" y="1188932"/>
            <a:ext cx="111969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black"/>
                </a:solidFill>
              </a:rPr>
              <a:t>当文件发布之后，可以在两个地方进行文件的查看：</a:t>
            </a:r>
            <a:r>
              <a:rPr lang="en-US" altLang="zh-CN" sz="2000" b="1" dirty="0">
                <a:solidFill>
                  <a:prstClr val="black"/>
                </a:solidFill>
              </a:rPr>
              <a:t>1</a:t>
            </a:r>
            <a:r>
              <a:rPr lang="zh-CN" altLang="en-US" sz="2000" b="1" dirty="0">
                <a:solidFill>
                  <a:prstClr val="black"/>
                </a:solidFill>
              </a:rPr>
              <a:t>、首页中的校级、部门文件的卡片；</a:t>
            </a:r>
            <a:r>
              <a:rPr lang="en-US" altLang="zh-CN" sz="2000" b="1" dirty="0">
                <a:solidFill>
                  <a:prstClr val="black"/>
                </a:solidFill>
              </a:rPr>
              <a:t>2</a:t>
            </a:r>
            <a:r>
              <a:rPr lang="zh-CN" altLang="en-US" sz="2000" b="1" dirty="0">
                <a:solidFill>
                  <a:prstClr val="black"/>
                </a:solidFill>
              </a:rPr>
              <a:t>、菜单中的校级、部门文件应用</a:t>
            </a:r>
            <a:endParaRPr lang="en-US" altLang="zh-CN" sz="2000" b="1" dirty="0">
              <a:solidFill>
                <a:prstClr val="black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161" y="1806665"/>
            <a:ext cx="10199497" cy="4887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28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11097" y="1071942"/>
            <a:ext cx="111969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black"/>
                </a:solidFill>
              </a:rPr>
              <a:t>可以进行正文查阅、附件下载、内部传阅和正文</a:t>
            </a:r>
            <a:r>
              <a:rPr lang="zh-CN" altLang="en-US" sz="2000" b="1" dirty="0" smtClean="0">
                <a:solidFill>
                  <a:prstClr val="black"/>
                </a:solidFill>
              </a:rPr>
              <a:t>下载</a:t>
            </a:r>
            <a:endParaRPr lang="en-US" altLang="zh-CN" sz="1707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0BEC1EA8-047A-44C1-B4D6-9114D856C891}"/>
              </a:ext>
            </a:extLst>
          </p:cNvPr>
          <p:cNvPicPr/>
          <p:nvPr/>
        </p:nvPicPr>
        <p:blipFill rotWithShape="1">
          <a:blip r:embed="rId2"/>
          <a:srcRect b="7584"/>
          <a:stretch/>
        </p:blipFill>
        <p:spPr>
          <a:xfrm>
            <a:off x="311097" y="1517711"/>
            <a:ext cx="10787332" cy="454189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885899" y="2579427"/>
            <a:ext cx="341194" cy="2320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32983" y="4148919"/>
            <a:ext cx="1111469" cy="313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00760" y="5231642"/>
            <a:ext cx="1204003" cy="1592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76188" y="4890448"/>
            <a:ext cx="1111469" cy="1887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10764" y="3175233"/>
            <a:ext cx="1111469" cy="313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0" y="383174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34" dirty="0">
                <a:solidFill>
                  <a:prstClr val="white"/>
                </a:solidFill>
              </a:rPr>
              <a:t>发文查阅</a:t>
            </a:r>
          </a:p>
        </p:txBody>
      </p:sp>
    </p:spTree>
    <p:extLst>
      <p:ext uri="{BB962C8B-B14F-4D97-AF65-F5344CB8AC3E}">
        <p14:creationId xmlns:p14="http://schemas.microsoft.com/office/powerpoint/2010/main" val="3469508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D:\LB的PPT\图片素材\等着你整理！\本本收集QQ3596717 (55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74" b="11937"/>
          <a:stretch>
            <a:fillRect/>
          </a:stretch>
        </p:blipFill>
        <p:spPr bwMode="auto">
          <a:xfrm>
            <a:off x="4442460" y="664846"/>
            <a:ext cx="5800726" cy="5532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1" name="矩形 2"/>
          <p:cNvSpPr>
            <a:spLocks noChangeArrowheads="1"/>
          </p:cNvSpPr>
          <p:nvPr/>
        </p:nvSpPr>
        <p:spPr bwMode="auto">
          <a:xfrm>
            <a:off x="1813561" y="1325880"/>
            <a:ext cx="1055370" cy="2640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560">
                <a:solidFill>
                  <a:srgbClr val="969696"/>
                </a:solidFill>
                <a:latin typeface="方正兰亭特黑_GBK" charset="-122"/>
                <a:ea typeface="DFKai-SB" pitchFamily="65" charset="-120"/>
              </a:rPr>
              <a:t>2</a:t>
            </a:r>
          </a:p>
        </p:txBody>
      </p:sp>
      <p:sp>
        <p:nvSpPr>
          <p:cNvPr id="58372" name="TextBox 3"/>
          <p:cNvSpPr txBox="1">
            <a:spLocks noChangeArrowheads="1"/>
          </p:cNvSpPr>
          <p:nvPr/>
        </p:nvSpPr>
        <p:spPr bwMode="auto">
          <a:xfrm>
            <a:off x="3171826" y="3709036"/>
            <a:ext cx="2026920" cy="609398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360" dirty="0">
                <a:solidFill>
                  <a:srgbClr val="FFFFFF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综合</a:t>
            </a:r>
            <a:r>
              <a:rPr lang="zh-CN" altLang="en-US" sz="3360" dirty="0" smtClean="0">
                <a:solidFill>
                  <a:srgbClr val="FFFFFF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办公</a:t>
            </a:r>
            <a:endParaRPr lang="zh-CN" altLang="en-US" sz="3360" dirty="0">
              <a:solidFill>
                <a:srgbClr val="FFFFFF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59397" name="直接连接符 7"/>
          <p:cNvCxnSpPr>
            <a:cxnSpLocks noChangeShapeType="1"/>
          </p:cNvCxnSpPr>
          <p:nvPr/>
        </p:nvCxnSpPr>
        <p:spPr bwMode="auto">
          <a:xfrm>
            <a:off x="2950846" y="2634616"/>
            <a:ext cx="0" cy="1935480"/>
          </a:xfrm>
          <a:prstGeom prst="line">
            <a:avLst/>
          </a:prstGeom>
          <a:noFill/>
          <a:ln w="3175">
            <a:solidFill>
              <a:srgbClr val="DDDDD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9398" name="直接连接符 8"/>
          <p:cNvCxnSpPr>
            <a:cxnSpLocks noChangeShapeType="1"/>
          </p:cNvCxnSpPr>
          <p:nvPr/>
        </p:nvCxnSpPr>
        <p:spPr bwMode="auto">
          <a:xfrm>
            <a:off x="1813561" y="3531870"/>
            <a:ext cx="4370070" cy="0"/>
          </a:xfrm>
          <a:prstGeom prst="line">
            <a:avLst/>
          </a:prstGeom>
          <a:noFill/>
          <a:ln w="3175">
            <a:solidFill>
              <a:srgbClr val="DDDDD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376" name="直接连接符 10"/>
          <p:cNvCxnSpPr>
            <a:cxnSpLocks noChangeShapeType="1"/>
          </p:cNvCxnSpPr>
          <p:nvPr/>
        </p:nvCxnSpPr>
        <p:spPr bwMode="auto">
          <a:xfrm>
            <a:off x="2954656" y="-2815590"/>
            <a:ext cx="0" cy="27813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8377" name="TextBox 11"/>
          <p:cNvSpPr txBox="1">
            <a:spLocks noChangeArrowheads="1"/>
          </p:cNvSpPr>
          <p:nvPr/>
        </p:nvSpPr>
        <p:spPr bwMode="auto">
          <a:xfrm>
            <a:off x="2227898" y="3863217"/>
            <a:ext cx="1468756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160" dirty="0">
                <a:solidFill>
                  <a:srgbClr val="0070C0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&gt;&gt;&gt;</a:t>
            </a:r>
            <a:endParaRPr lang="zh-CN" altLang="en-US" sz="2160" dirty="0">
              <a:solidFill>
                <a:srgbClr val="0070C0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131144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22222E-6 L 4.72222E-6 0.9094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45472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22222E-6 L 0.43698 0.00389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5837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184000" y="19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 autoUpdateAnimBg="0"/>
      <p:bldP spid="58372" grpId="0" animBg="1" autoUpdateAnimBg="0"/>
      <p:bldP spid="58377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08867"/>
            <a:ext cx="2266682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r>
              <a:rPr lang="zh-CN" altLang="en-US" sz="3034" dirty="0" smtClean="0"/>
              <a:t>会议室预定</a:t>
            </a:r>
            <a:endParaRPr lang="zh-CN" altLang="en-US" sz="3034" dirty="0"/>
          </a:p>
        </p:txBody>
      </p:sp>
      <p:sp>
        <p:nvSpPr>
          <p:cNvPr id="3" name="TextBox 2"/>
          <p:cNvSpPr txBox="1"/>
          <p:nvPr/>
        </p:nvSpPr>
        <p:spPr>
          <a:xfrm>
            <a:off x="2266682" y="963182"/>
            <a:ext cx="58890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选择对应的会议室和所要申请的日期，点击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申请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按钮</a:t>
            </a:r>
            <a:endParaRPr lang="en-US" alt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" y="1312499"/>
            <a:ext cx="11451850" cy="568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F5BCA371-6029-408A-8586-2E858E0FFE54}"/>
              </a:ext>
            </a:extLst>
          </p:cNvPr>
          <p:cNvSpPr/>
          <p:nvPr/>
        </p:nvSpPr>
        <p:spPr>
          <a:xfrm>
            <a:off x="224414" y="2408342"/>
            <a:ext cx="1024114" cy="341371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7"/>
          </a:p>
        </p:txBody>
      </p:sp>
      <p:sp>
        <p:nvSpPr>
          <p:cNvPr id="6" name="TextBox 2">
            <a:extLst>
              <a:ext uri="{FF2B5EF4-FFF2-40B4-BE49-F238E27FC236}">
                <a16:creationId xmlns="" xmlns:a16="http://schemas.microsoft.com/office/drawing/2014/main" id="{40508CD1-3C44-4071-8A4D-5D37167B2E98}"/>
              </a:ext>
            </a:extLst>
          </p:cNvPr>
          <p:cNvSpPr txBox="1"/>
          <p:nvPr/>
        </p:nvSpPr>
        <p:spPr>
          <a:xfrm>
            <a:off x="1726448" y="1585595"/>
            <a:ext cx="7305345" cy="355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707" dirty="0">
                <a:latin typeface="黑体" panose="02010609060101010101" pitchFamily="49" charset="-122"/>
                <a:ea typeface="黑体" panose="02010609060101010101" pitchFamily="49" charset="-122"/>
              </a:rPr>
              <a:t>左上方箭头按钮可以进行周次选择，点击中间“本周”按钮可以返回本周。</a:t>
            </a:r>
            <a:endParaRPr lang="en-US" altLang="zh-CN" sz="1707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对话气泡: 矩形 4">
            <a:extLst>
              <a:ext uri="{FF2B5EF4-FFF2-40B4-BE49-F238E27FC236}">
                <a16:creationId xmlns="" xmlns:a16="http://schemas.microsoft.com/office/drawing/2014/main" id="{0A1E8A03-3B65-4155-8FA1-EB2F875C643B}"/>
              </a:ext>
            </a:extLst>
          </p:cNvPr>
          <p:cNvSpPr/>
          <p:nvPr/>
        </p:nvSpPr>
        <p:spPr>
          <a:xfrm>
            <a:off x="1658173" y="1517321"/>
            <a:ext cx="7783265" cy="477920"/>
          </a:xfrm>
          <a:prstGeom prst="wedgeRectCallout">
            <a:avLst>
              <a:gd name="adj1" fmla="val -54082"/>
              <a:gd name="adj2" fmla="val 139461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7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20107968-659A-45D6-9FE0-02F00933142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643" t="15431" r="35227" b="26701"/>
          <a:stretch/>
        </p:blipFill>
        <p:spPr>
          <a:xfrm>
            <a:off x="1703421" y="4657936"/>
            <a:ext cx="2526147" cy="2048228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7771" y="1334853"/>
            <a:ext cx="813065" cy="27023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>
              <a:ln>
                <a:solidFill>
                  <a:schemeClr val="accent1"/>
                </a:solidFill>
              </a:ln>
              <a:solidFill>
                <a:schemeClr val="accent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2776" y="6488668"/>
            <a:ext cx="91440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5834688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"/>
          <p:cNvSpPr txBox="1"/>
          <p:nvPr/>
        </p:nvSpPr>
        <p:spPr>
          <a:xfrm>
            <a:off x="0" y="383174"/>
            <a:ext cx="2279176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34" dirty="0" smtClean="0">
                <a:solidFill>
                  <a:prstClr val="white"/>
                </a:solidFill>
              </a:rPr>
              <a:t>会议室预定</a:t>
            </a:r>
            <a:endParaRPr lang="zh-CN" altLang="en-US" sz="3034" dirty="0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866" y="1470737"/>
            <a:ext cx="10839450" cy="3886200"/>
          </a:xfrm>
          <a:prstGeom prst="rect">
            <a:avLst/>
          </a:prstGeom>
        </p:spPr>
      </p:pic>
      <p:sp>
        <p:nvSpPr>
          <p:cNvPr id="14" name="TextBox 2"/>
          <p:cNvSpPr txBox="1"/>
          <p:nvPr/>
        </p:nvSpPr>
        <p:spPr>
          <a:xfrm>
            <a:off x="1513638" y="937627"/>
            <a:ext cx="9803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black"/>
                </a:solidFill>
              </a:rPr>
              <a:t>填写表单中相关会议信息（注意</a:t>
            </a:r>
            <a:r>
              <a:rPr lang="en-US" altLang="zh-CN" sz="2000" b="1" dirty="0">
                <a:solidFill>
                  <a:prstClr val="black"/>
                </a:solidFill>
              </a:rPr>
              <a:t>:</a:t>
            </a:r>
            <a:r>
              <a:rPr lang="zh-CN" altLang="en-US" sz="2000" b="1" dirty="0">
                <a:solidFill>
                  <a:prstClr val="black"/>
                </a:solidFill>
              </a:rPr>
              <a:t>要根据实际情况选择是否上</a:t>
            </a:r>
            <a:r>
              <a:rPr lang="en-US" altLang="zh-CN" sz="2000" b="1" dirty="0">
                <a:solidFill>
                  <a:prstClr val="black"/>
                </a:solidFill>
              </a:rPr>
              <a:t>”</a:t>
            </a:r>
            <a:r>
              <a:rPr lang="zh-CN" altLang="en-US" sz="2000" b="1" dirty="0">
                <a:solidFill>
                  <a:prstClr val="black"/>
                </a:solidFill>
              </a:rPr>
              <a:t>周会表</a:t>
            </a:r>
            <a:r>
              <a:rPr lang="en-US" altLang="zh-CN" sz="2000" b="1" dirty="0">
                <a:solidFill>
                  <a:prstClr val="black"/>
                </a:solidFill>
              </a:rPr>
              <a:t>”</a:t>
            </a:r>
            <a:r>
              <a:rPr lang="zh-CN" altLang="en-US" sz="2000" b="1" dirty="0">
                <a:solidFill>
                  <a:prstClr val="black"/>
                </a:solidFill>
              </a:rPr>
              <a:t> ），点击提交。</a:t>
            </a:r>
            <a:endParaRPr lang="en-US" altLang="zh-CN" sz="2000" b="1" dirty="0">
              <a:solidFill>
                <a:prstClr val="black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047" y="3737982"/>
            <a:ext cx="10345792" cy="307309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963800" y="5643660"/>
            <a:ext cx="33529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a.</a:t>
            </a:r>
            <a:r>
              <a:rPr lang="zh-CN" altLang="en-US" b="1" dirty="0" smtClean="0">
                <a:solidFill>
                  <a:srgbClr val="FF0000"/>
                </a:solidFill>
              </a:rPr>
              <a:t>一个会议可添加多个会议室；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en-US" altLang="zh-CN" b="1" dirty="0" smtClean="0">
                <a:solidFill>
                  <a:srgbClr val="FF0000"/>
                </a:solidFill>
              </a:rPr>
              <a:t>b.</a:t>
            </a:r>
            <a:r>
              <a:rPr lang="zh-CN" altLang="en-US" b="1" dirty="0" smtClean="0">
                <a:solidFill>
                  <a:srgbClr val="FF0000"/>
                </a:solidFill>
              </a:rPr>
              <a:t>同</a:t>
            </a:r>
            <a:r>
              <a:rPr lang="zh-CN" altLang="en-US" b="1" dirty="0">
                <a:solidFill>
                  <a:srgbClr val="FF0000"/>
                </a:solidFill>
              </a:rPr>
              <a:t>一</a:t>
            </a:r>
            <a:r>
              <a:rPr lang="zh-CN" altLang="en-US" b="1" dirty="0" smtClean="0">
                <a:solidFill>
                  <a:srgbClr val="FF0000"/>
                </a:solidFill>
              </a:rPr>
              <a:t>会议室在某时间内已预订，提交会提醒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7" name="上箭头 6"/>
          <p:cNvSpPr/>
          <p:nvPr/>
        </p:nvSpPr>
        <p:spPr>
          <a:xfrm>
            <a:off x="9473757" y="5121090"/>
            <a:ext cx="333012" cy="47169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650902" y="4997329"/>
            <a:ext cx="20198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需领导参加，可查看领导空闲时间</a:t>
            </a:r>
            <a:endParaRPr lang="zh-CN" altLang="en-US" b="1" dirty="0"/>
          </a:p>
        </p:txBody>
      </p:sp>
      <p:cxnSp>
        <p:nvCxnSpPr>
          <p:cNvPr id="17" name="直接箭头连接符 16"/>
          <p:cNvCxnSpPr/>
          <p:nvPr/>
        </p:nvCxnSpPr>
        <p:spPr>
          <a:xfrm flipH="1">
            <a:off x="4653887" y="5643660"/>
            <a:ext cx="996286" cy="62066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2585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"/>
          <p:cNvSpPr txBox="1"/>
          <p:nvPr/>
        </p:nvSpPr>
        <p:spPr>
          <a:xfrm>
            <a:off x="0" y="383174"/>
            <a:ext cx="2279176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34" dirty="0" smtClean="0">
                <a:solidFill>
                  <a:prstClr val="white"/>
                </a:solidFill>
              </a:rPr>
              <a:t>会议室预定</a:t>
            </a:r>
            <a:endParaRPr lang="zh-CN" altLang="en-US" sz="3034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439" y="1642423"/>
            <a:ext cx="10791825" cy="3600450"/>
          </a:xfrm>
          <a:prstGeom prst="rect">
            <a:avLst/>
          </a:prstGeom>
        </p:spPr>
      </p:pic>
      <p:sp>
        <p:nvSpPr>
          <p:cNvPr id="11" name="TextBox 2"/>
          <p:cNvSpPr txBox="1"/>
          <p:nvPr/>
        </p:nvSpPr>
        <p:spPr>
          <a:xfrm>
            <a:off x="1112803" y="1015698"/>
            <a:ext cx="75671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prstClr val="black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 smtClean="0">
                <a:solidFill>
                  <a:prstClr val="black"/>
                </a:solidFill>
              </a:rPr>
              <a:t>在审核中过程中，非结束节点，是否通过按钮，要选择‘是’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88359" y="5624503"/>
            <a:ext cx="60596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注释：选择</a:t>
            </a:r>
            <a:r>
              <a:rPr lang="en-US" altLang="zh-CN" b="1" dirty="0" smtClean="0">
                <a:solidFill>
                  <a:srgbClr val="FF0000"/>
                </a:solidFill>
              </a:rPr>
              <a:t>【</a:t>
            </a:r>
            <a:r>
              <a:rPr lang="zh-CN" altLang="en-US" b="1" dirty="0" smtClean="0">
                <a:solidFill>
                  <a:srgbClr val="FF0000"/>
                </a:solidFill>
              </a:rPr>
              <a:t>否</a:t>
            </a:r>
            <a:r>
              <a:rPr lang="en-US" altLang="zh-CN" b="1" dirty="0" smtClean="0">
                <a:solidFill>
                  <a:srgbClr val="FF0000"/>
                </a:solidFill>
              </a:rPr>
              <a:t>】</a:t>
            </a:r>
            <a:r>
              <a:rPr lang="zh-CN" altLang="en-US" b="1" dirty="0" smtClean="0">
                <a:solidFill>
                  <a:srgbClr val="FF0000"/>
                </a:solidFill>
              </a:rPr>
              <a:t>，会释放当前会议室，其他人可申请，同时没有结束当前流程选择走给其他办理人员，会导致会议室同一时间段冲突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786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"/>
          <p:cNvSpPr txBox="1"/>
          <p:nvPr/>
        </p:nvSpPr>
        <p:spPr>
          <a:xfrm>
            <a:off x="0" y="383174"/>
            <a:ext cx="2279176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34" dirty="0" smtClean="0">
                <a:solidFill>
                  <a:prstClr val="white"/>
                </a:solidFill>
              </a:rPr>
              <a:t>会议室预定</a:t>
            </a:r>
            <a:endParaRPr lang="zh-CN" altLang="en-US" sz="3034" dirty="0">
              <a:solidFill>
                <a:prstClr val="white"/>
              </a:solidFill>
            </a:endParaRPr>
          </a:p>
        </p:txBody>
      </p:sp>
      <p:sp>
        <p:nvSpPr>
          <p:cNvPr id="14" name="TextBox 2"/>
          <p:cNvSpPr txBox="1"/>
          <p:nvPr/>
        </p:nvSpPr>
        <p:spPr>
          <a:xfrm>
            <a:off x="1513638" y="937627"/>
            <a:ext cx="95956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prstClr val="black"/>
                </a:solidFill>
              </a:rPr>
              <a:t>——</a:t>
            </a:r>
            <a:r>
              <a:rPr lang="zh-CN" altLang="en-US" sz="2000" b="1" dirty="0" smtClean="0">
                <a:solidFill>
                  <a:prstClr val="black"/>
                </a:solidFill>
              </a:rPr>
              <a:t>选择</a:t>
            </a:r>
            <a:r>
              <a:rPr lang="zh-CN" altLang="en-US" sz="2000" b="1" dirty="0">
                <a:solidFill>
                  <a:prstClr val="black"/>
                </a:solidFill>
              </a:rPr>
              <a:t>下一步办理人，提交后，在对方为处理的前提下，可进行</a:t>
            </a:r>
            <a:r>
              <a:rPr lang="en-US" altLang="zh-CN" sz="2000" b="1" dirty="0">
                <a:solidFill>
                  <a:prstClr val="black"/>
                </a:solidFill>
              </a:rPr>
              <a:t>【</a:t>
            </a:r>
            <a:r>
              <a:rPr lang="zh-CN" altLang="en-US" sz="2000" b="1" dirty="0">
                <a:solidFill>
                  <a:prstClr val="black"/>
                </a:solidFill>
              </a:rPr>
              <a:t>收回</a:t>
            </a:r>
            <a:r>
              <a:rPr lang="en-US" altLang="zh-CN" sz="2000" b="1" dirty="0">
                <a:solidFill>
                  <a:prstClr val="black"/>
                </a:solidFill>
              </a:rPr>
              <a:t>】</a:t>
            </a:r>
            <a:r>
              <a:rPr lang="zh-CN" altLang="en-US" sz="2000" b="1" dirty="0">
                <a:solidFill>
                  <a:prstClr val="black"/>
                </a:solidFill>
              </a:rPr>
              <a:t>、</a:t>
            </a:r>
            <a:r>
              <a:rPr lang="en-US" altLang="zh-CN" sz="2000" b="1" dirty="0">
                <a:solidFill>
                  <a:prstClr val="black"/>
                </a:solidFill>
              </a:rPr>
              <a:t>【</a:t>
            </a:r>
            <a:r>
              <a:rPr lang="zh-CN" altLang="en-US" sz="2000" b="1" dirty="0">
                <a:solidFill>
                  <a:prstClr val="black"/>
                </a:solidFill>
              </a:rPr>
              <a:t>催办</a:t>
            </a:r>
            <a:r>
              <a:rPr lang="en-US" altLang="zh-CN" sz="2000" b="1" dirty="0">
                <a:solidFill>
                  <a:prstClr val="black"/>
                </a:solidFill>
              </a:rPr>
              <a:t>】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315" y="1542325"/>
            <a:ext cx="9058275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773" y="4200754"/>
            <a:ext cx="5215931" cy="205134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7128" y="3668414"/>
            <a:ext cx="4882056" cy="3116025"/>
          </a:xfrm>
          <a:prstGeom prst="rect">
            <a:avLst/>
          </a:prstGeom>
        </p:spPr>
      </p:pic>
      <p:cxnSp>
        <p:nvCxnSpPr>
          <p:cNvPr id="10" name="直接箭头连接符 9"/>
          <p:cNvCxnSpPr/>
          <p:nvPr/>
        </p:nvCxnSpPr>
        <p:spPr>
          <a:xfrm flipH="1">
            <a:off x="1842448" y="3418750"/>
            <a:ext cx="163773" cy="139891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>
            <a:off x="2935512" y="3418750"/>
            <a:ext cx="4191616" cy="60469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2279176" y="6415107"/>
            <a:ext cx="39987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注意：其他模块该功能使用方式一致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2338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"/>
          <p:cNvSpPr txBox="1"/>
          <p:nvPr/>
        </p:nvSpPr>
        <p:spPr>
          <a:xfrm>
            <a:off x="0" y="383174"/>
            <a:ext cx="1815152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34" dirty="0" smtClean="0">
                <a:solidFill>
                  <a:prstClr val="white"/>
                </a:solidFill>
              </a:rPr>
              <a:t>会议通知</a:t>
            </a:r>
            <a:endParaRPr lang="zh-CN" altLang="en-US" sz="3034" dirty="0">
              <a:solidFill>
                <a:prstClr val="white"/>
              </a:solidFill>
            </a:endParaRPr>
          </a:p>
        </p:txBody>
      </p:sp>
      <p:sp>
        <p:nvSpPr>
          <p:cNvPr id="14" name="TextBox 2"/>
          <p:cNvSpPr txBox="1"/>
          <p:nvPr/>
        </p:nvSpPr>
        <p:spPr>
          <a:xfrm>
            <a:off x="1337479" y="1014798"/>
            <a:ext cx="74243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/>
              <a:t>在</a:t>
            </a:r>
            <a:r>
              <a:rPr lang="en-US" altLang="zh-CN" sz="2000" b="1" dirty="0"/>
              <a:t>【</a:t>
            </a:r>
            <a:r>
              <a:rPr lang="zh-CN" altLang="en-US" sz="2000" b="1" dirty="0"/>
              <a:t>办结会议</a:t>
            </a:r>
            <a:r>
              <a:rPr lang="en-US" altLang="zh-CN" sz="2000" b="1" dirty="0"/>
              <a:t>】</a:t>
            </a:r>
            <a:r>
              <a:rPr lang="zh-CN" altLang="en-US" sz="2000" b="1" dirty="0"/>
              <a:t>可查看办结的会议，可选择</a:t>
            </a:r>
            <a:r>
              <a:rPr lang="en-US" altLang="zh-CN" sz="2000" b="1" dirty="0"/>
              <a:t>【</a:t>
            </a:r>
            <a:r>
              <a:rPr lang="zh-CN" altLang="en-US" sz="2000" b="1" dirty="0"/>
              <a:t>发送会议通知</a:t>
            </a:r>
            <a:r>
              <a:rPr lang="en-US" altLang="zh-CN" sz="2000" b="1" dirty="0"/>
              <a:t>】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443" y="2286069"/>
            <a:ext cx="5372100" cy="37052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7024" y="3248092"/>
            <a:ext cx="4105275" cy="1781175"/>
          </a:xfrm>
          <a:prstGeom prst="rect">
            <a:avLst/>
          </a:prstGeom>
        </p:spPr>
      </p:pic>
      <p:sp>
        <p:nvSpPr>
          <p:cNvPr id="9" name="右箭头 8"/>
          <p:cNvSpPr/>
          <p:nvPr/>
        </p:nvSpPr>
        <p:spPr>
          <a:xfrm>
            <a:off x="6005015" y="3783839"/>
            <a:ext cx="1296537" cy="70968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031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40"/>
          <p:cNvSpPr txBox="1">
            <a:spLocks/>
          </p:cNvSpPr>
          <p:nvPr/>
        </p:nvSpPr>
        <p:spPr>
          <a:xfrm>
            <a:off x="1686011" y="1115277"/>
            <a:ext cx="3991457" cy="432048"/>
          </a:xfrm>
          <a:prstGeom prst="rect">
            <a:avLst/>
          </a:prstGeom>
        </p:spPr>
        <p:txBody>
          <a:bodyPr anchor="ctr">
            <a:normAutofit fontScale="975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系统概要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-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终端客户系统要求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86011" y="1819764"/>
            <a:ext cx="893851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n"/>
            </a:pPr>
            <a:r>
              <a:rPr lang="zh-CN" altLang="en-US" sz="2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操作系统： </a:t>
            </a:r>
            <a:r>
              <a:rPr lang="en-US" altLang="zh-CN" sz="2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Win7/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WIN10</a:t>
            </a:r>
          </a:p>
          <a:p>
            <a:pPr marL="285750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n"/>
            </a:pPr>
            <a:r>
              <a:rPr lang="zh-CN" altLang="en-US" sz="2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浏览器： 推荐</a:t>
            </a:r>
            <a:r>
              <a:rPr lang="en-US" altLang="zh-CN" sz="2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360</a:t>
            </a:r>
            <a:r>
              <a:rPr lang="zh-CN" altLang="en-US" sz="2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浏览器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极速模式</a:t>
            </a:r>
            <a:r>
              <a:rPr lang="en-US" altLang="zh-CN" sz="2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Google Chrome</a:t>
            </a:r>
          </a:p>
          <a:p>
            <a:pPr marL="285750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n"/>
            </a:pPr>
            <a:r>
              <a:rPr lang="zh-CN" altLang="en-US" sz="2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必备软件：</a:t>
            </a:r>
            <a:r>
              <a:rPr lang="en-US" altLang="zh-CN" sz="2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office2007SP3-office2016 </a:t>
            </a:r>
            <a:r>
              <a:rPr lang="zh-CN" altLang="en-US" sz="2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标准版</a:t>
            </a:r>
            <a:endParaRPr lang="en-US" altLang="zh-CN" sz="24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（推荐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office2010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），不支持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。正文编辑插件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n"/>
            </a:pPr>
            <a:r>
              <a:rPr lang="zh-CN" altLang="en-US" sz="2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通信：具备网络连接，并且网络连接保证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通畅</a:t>
            </a:r>
            <a:endParaRPr lang="en-US" altLang="zh-CN" sz="24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0" y="288385"/>
            <a:ext cx="2470245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34" dirty="0" smtClean="0">
                <a:solidFill>
                  <a:prstClr val="white"/>
                </a:solidFill>
              </a:rPr>
              <a:t>使用前说明</a:t>
            </a:r>
            <a:endParaRPr lang="zh-CN" altLang="en-US" sz="3034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716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"/>
          <p:cNvSpPr txBox="1"/>
          <p:nvPr/>
        </p:nvSpPr>
        <p:spPr>
          <a:xfrm>
            <a:off x="0" y="383174"/>
            <a:ext cx="1815152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34" dirty="0" smtClean="0">
                <a:solidFill>
                  <a:prstClr val="white"/>
                </a:solidFill>
              </a:rPr>
              <a:t>会议通知</a:t>
            </a:r>
            <a:endParaRPr lang="zh-CN" altLang="en-US" sz="3034" dirty="0">
              <a:solidFill>
                <a:prstClr val="white"/>
              </a:solidFill>
            </a:endParaRPr>
          </a:p>
        </p:txBody>
      </p:sp>
      <p:sp>
        <p:nvSpPr>
          <p:cNvPr id="14" name="TextBox 2"/>
          <p:cNvSpPr txBox="1"/>
          <p:nvPr/>
        </p:nvSpPr>
        <p:spPr>
          <a:xfrm>
            <a:off x="1337479" y="1014798"/>
            <a:ext cx="98536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/>
              <a:t>在进入会议通知后，可对编辑</a:t>
            </a:r>
            <a:r>
              <a:rPr lang="en-US" altLang="zh-CN" sz="2000" b="1" dirty="0" smtClean="0"/>
              <a:t>【</a:t>
            </a:r>
            <a:r>
              <a:rPr lang="zh-CN" altLang="en-US" sz="2000" b="1" dirty="0" smtClean="0"/>
              <a:t>会议信息</a:t>
            </a:r>
            <a:r>
              <a:rPr lang="en-US" altLang="zh-CN" sz="2000" b="1" dirty="0" smtClean="0"/>
              <a:t>】</a:t>
            </a:r>
            <a:r>
              <a:rPr lang="zh-CN" altLang="en-US" sz="2000" b="1" dirty="0" smtClean="0"/>
              <a:t>、添加会议室、人员等，可查看回复状态</a:t>
            </a:r>
            <a:endParaRPr lang="en-US" altLang="zh-CN" sz="2000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7576" y="1599088"/>
            <a:ext cx="10394689" cy="515406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585648" y="1891703"/>
            <a:ext cx="1856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可再次编辑信息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H="1" flipV="1">
            <a:off x="1815152" y="1951630"/>
            <a:ext cx="2661314" cy="12473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4865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"/>
          <p:cNvSpPr txBox="1"/>
          <p:nvPr/>
        </p:nvSpPr>
        <p:spPr>
          <a:xfrm>
            <a:off x="0" y="383174"/>
            <a:ext cx="1815152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34" dirty="0" smtClean="0">
                <a:solidFill>
                  <a:prstClr val="white"/>
                </a:solidFill>
              </a:rPr>
              <a:t>会议通知</a:t>
            </a:r>
            <a:endParaRPr lang="zh-CN" altLang="en-US" sz="3034" dirty="0">
              <a:solidFill>
                <a:prstClr val="white"/>
              </a:solidFill>
            </a:endParaRPr>
          </a:p>
        </p:txBody>
      </p:sp>
      <p:sp>
        <p:nvSpPr>
          <p:cNvPr id="14" name="TextBox 2"/>
          <p:cNvSpPr txBox="1"/>
          <p:nvPr/>
        </p:nvSpPr>
        <p:spPr>
          <a:xfrm>
            <a:off x="1487605" y="1042094"/>
            <a:ext cx="48995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prstClr val="black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 smtClean="0"/>
              <a:t>会议通知可选择提醒频率和提醒方式</a:t>
            </a:r>
            <a:endParaRPr lang="en-US" altLang="zh-CN" sz="2000" b="1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6539" y="1995339"/>
            <a:ext cx="8096108" cy="387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961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"/>
          <p:cNvSpPr txBox="1"/>
          <p:nvPr/>
        </p:nvSpPr>
        <p:spPr>
          <a:xfrm>
            <a:off x="0" y="383174"/>
            <a:ext cx="1815152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34" dirty="0" smtClean="0">
                <a:solidFill>
                  <a:prstClr val="white"/>
                </a:solidFill>
              </a:rPr>
              <a:t>会议通知</a:t>
            </a:r>
            <a:endParaRPr lang="zh-CN" altLang="en-US" sz="3034" dirty="0">
              <a:solidFill>
                <a:prstClr val="white"/>
              </a:solidFill>
            </a:endParaRPr>
          </a:p>
        </p:txBody>
      </p:sp>
      <p:sp>
        <p:nvSpPr>
          <p:cNvPr id="14" name="TextBox 2"/>
          <p:cNvSpPr txBox="1"/>
          <p:nvPr/>
        </p:nvSpPr>
        <p:spPr>
          <a:xfrm>
            <a:off x="1815152" y="937627"/>
            <a:ext cx="42581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prstClr val="black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 smtClean="0"/>
              <a:t>收到会议通知可查看可回复</a:t>
            </a:r>
            <a:endParaRPr lang="en-US" altLang="zh-CN" sz="2000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43" y="2006717"/>
            <a:ext cx="6296025" cy="2705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1300" y="2006717"/>
            <a:ext cx="5600700" cy="399097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2049" y="4966760"/>
            <a:ext cx="39280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收到会议通知的人员，在待办消息可进入</a:t>
            </a:r>
            <a:r>
              <a:rPr lang="en-US" altLang="zh-CN" b="1" dirty="0" smtClean="0">
                <a:solidFill>
                  <a:srgbClr val="FF0000"/>
                </a:solidFill>
                <a:latin typeface="+mn-ea"/>
              </a:rPr>
              <a:t>【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会议通知</a:t>
            </a:r>
            <a:r>
              <a:rPr lang="en-US" altLang="zh-CN" b="1" dirty="0" smtClean="0">
                <a:solidFill>
                  <a:srgbClr val="FF0000"/>
                </a:solidFill>
                <a:latin typeface="+mn-ea"/>
              </a:rPr>
              <a:t>】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，查看会议相关信息，可回复</a:t>
            </a:r>
            <a:r>
              <a:rPr lang="en-US" altLang="zh-CN" b="1" dirty="0" smtClean="0">
                <a:solidFill>
                  <a:srgbClr val="FF0000"/>
                </a:solidFill>
                <a:latin typeface="+mn-ea"/>
              </a:rPr>
              <a:t>【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是否参会</a:t>
            </a:r>
            <a:r>
              <a:rPr lang="en-US" altLang="zh-CN" b="1" dirty="0" smtClean="0">
                <a:solidFill>
                  <a:srgbClr val="FF0000"/>
                </a:solidFill>
                <a:latin typeface="+mn-ea"/>
              </a:rPr>
              <a:t>】</a:t>
            </a:r>
            <a:endParaRPr lang="zh-CN" altLang="en-US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072049" y="2634018"/>
            <a:ext cx="11191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必选项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8" name="直接箭头连接符 7"/>
          <p:cNvCxnSpPr>
            <a:stCxn id="5" idx="1"/>
          </p:cNvCxnSpPr>
          <p:nvPr/>
        </p:nvCxnSpPr>
        <p:spPr>
          <a:xfrm flipH="1">
            <a:off x="8420671" y="2818684"/>
            <a:ext cx="1651378" cy="18466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6451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494FBDF7-03C2-4A15-A04D-C89D7415FC64}"/>
              </a:ext>
            </a:extLst>
          </p:cNvPr>
          <p:cNvSpPr txBox="1"/>
          <p:nvPr/>
        </p:nvSpPr>
        <p:spPr>
          <a:xfrm>
            <a:off x="0" y="474299"/>
            <a:ext cx="2060620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34" dirty="0" smtClean="0">
                <a:solidFill>
                  <a:prstClr val="white"/>
                </a:solidFill>
              </a:rPr>
              <a:t>部门议题</a:t>
            </a:r>
            <a:endParaRPr lang="zh-CN" altLang="en-US" sz="3034" dirty="0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60620" y="1028752"/>
            <a:ext cx="6687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prstClr val="black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 smtClean="0"/>
              <a:t>部门议题起草申报完结后，在部门议题库可查看状态</a:t>
            </a:r>
            <a:endParaRPr lang="zh-CN" altLang="en-US" sz="2000" b="1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556" y="1735735"/>
            <a:ext cx="11382375" cy="27188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557" y="3535401"/>
            <a:ext cx="10606371" cy="3252297"/>
          </a:xfrm>
          <a:prstGeom prst="rect">
            <a:avLst/>
          </a:prstGeom>
        </p:spPr>
      </p:pic>
      <p:cxnSp>
        <p:nvCxnSpPr>
          <p:cNvPr id="9" name="直接箭头连接符 8"/>
          <p:cNvCxnSpPr/>
          <p:nvPr/>
        </p:nvCxnSpPr>
        <p:spPr>
          <a:xfrm>
            <a:off x="8052179" y="1487606"/>
            <a:ext cx="1924334" cy="431269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4637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FBDF7-03C2-4A15-A04D-C89D7415FC64}"/>
              </a:ext>
            </a:extLst>
          </p:cNvPr>
          <p:cNvSpPr txBox="1"/>
          <p:nvPr/>
        </p:nvSpPr>
        <p:spPr>
          <a:xfrm>
            <a:off x="-1" y="448542"/>
            <a:ext cx="1944711" cy="594647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34" dirty="0">
                <a:solidFill>
                  <a:prstClr val="white"/>
                </a:solidFill>
              </a:rPr>
              <a:t>周会表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944710" y="745865"/>
            <a:ext cx="32841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查看会议情况</a:t>
            </a:r>
            <a:endParaRPr lang="zh-CN" altLang="en-US" sz="2400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1026" name="图片 6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048" y="2397246"/>
            <a:ext cx="9666908" cy="4460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1236372" y="1504853"/>
            <a:ext cx="79849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所有用户可以查看已发布的周会表</a:t>
            </a:r>
            <a:r>
              <a:rPr lang="zh-CN" altLang="zh-CN" b="1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安排</a:t>
            </a:r>
            <a:endParaRPr lang="en-US" altLang="zh-CN" kern="1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</a:t>
            </a:r>
            <a:r>
              <a:rPr lang="zh-CN" altLang="en-US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查看</a:t>
            </a:r>
            <a:r>
              <a:rPr lang="zh-CN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起止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日期、星期、时间、会议地点、会议内容、参加对象、主办单位</a:t>
            </a:r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742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FBDF7-03C2-4A15-A04D-C89D7415FC64}"/>
              </a:ext>
            </a:extLst>
          </p:cNvPr>
          <p:cNvSpPr txBox="1"/>
          <p:nvPr/>
        </p:nvSpPr>
        <p:spPr>
          <a:xfrm>
            <a:off x="0" y="448542"/>
            <a:ext cx="2565780" cy="594647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34" dirty="0" smtClean="0">
                <a:solidFill>
                  <a:prstClr val="white"/>
                </a:solidFill>
              </a:rPr>
              <a:t>工作审批代理</a:t>
            </a:r>
            <a:endParaRPr lang="zh-CN" altLang="en-US" sz="3034" dirty="0">
              <a:solidFill>
                <a:prstClr val="white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00053" y="812356"/>
            <a:ext cx="22178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新建代理</a:t>
            </a:r>
            <a:endParaRPr lang="zh-CN" altLang="en-US" sz="2400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295" y="1760561"/>
            <a:ext cx="11449104" cy="264809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073254" y="2347415"/>
            <a:ext cx="41625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下</a:t>
            </a:r>
            <a:r>
              <a:rPr lang="zh-CN" altLang="en-US" b="1" dirty="0" smtClean="0">
                <a:solidFill>
                  <a:srgbClr val="FF0000"/>
                </a:solidFill>
              </a:rPr>
              <a:t>拉选择代理人代自己处理事宜的流程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>
            <a:off x="10126639" y="2532081"/>
            <a:ext cx="982639" cy="40218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4008981" y="3963416"/>
            <a:ext cx="21950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图</a:t>
            </a:r>
            <a:r>
              <a:rPr lang="zh-CN" altLang="en-US" b="1" dirty="0" smtClean="0">
                <a:solidFill>
                  <a:srgbClr val="FF0000"/>
                </a:solidFill>
              </a:rPr>
              <a:t>中选项均为必填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6651" y="5058213"/>
            <a:ext cx="5133975" cy="158115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023485" y="5147490"/>
            <a:ext cx="37531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例：</a:t>
            </a:r>
            <a:r>
              <a:rPr lang="en-US" altLang="zh-CN" sz="2000" b="1" dirty="0" smtClean="0">
                <a:latin typeface="+mn-ea"/>
              </a:rPr>
              <a:t>A</a:t>
            </a:r>
            <a:r>
              <a:rPr lang="zh-CN" altLang="en-US" sz="2000" b="1" dirty="0" smtClean="0">
                <a:latin typeface="+mn-ea"/>
              </a:rPr>
              <a:t>将发文流程在未来俩天让</a:t>
            </a:r>
            <a:r>
              <a:rPr lang="en-US" altLang="zh-CN" sz="2000" b="1" dirty="0" smtClean="0">
                <a:latin typeface="+mn-ea"/>
              </a:rPr>
              <a:t>B</a:t>
            </a:r>
            <a:r>
              <a:rPr lang="zh-CN" altLang="en-US" sz="2000" b="1" dirty="0" smtClean="0">
                <a:latin typeface="+mn-ea"/>
              </a:rPr>
              <a:t>处理，发文涉及到</a:t>
            </a:r>
            <a:r>
              <a:rPr lang="en-US" altLang="zh-CN" sz="2000" b="1" dirty="0" smtClean="0">
                <a:latin typeface="+mn-ea"/>
              </a:rPr>
              <a:t>A</a:t>
            </a:r>
            <a:r>
              <a:rPr lang="zh-CN" altLang="en-US" sz="2000" b="1" dirty="0" smtClean="0">
                <a:latin typeface="+mn-ea"/>
              </a:rPr>
              <a:t>处理的工作，</a:t>
            </a:r>
            <a:r>
              <a:rPr lang="en-US" altLang="zh-CN" sz="2000" b="1" dirty="0" smtClean="0">
                <a:latin typeface="+mn-ea"/>
              </a:rPr>
              <a:t>B</a:t>
            </a:r>
            <a:r>
              <a:rPr lang="zh-CN" altLang="en-US" sz="2000" b="1" dirty="0" smtClean="0">
                <a:latin typeface="+mn-ea"/>
              </a:rPr>
              <a:t>都会收到待办信息</a:t>
            </a:r>
            <a:endParaRPr lang="zh-CN" altLang="en-US" sz="2000" b="1" dirty="0">
              <a:latin typeface="+mn-ea"/>
            </a:endParaRPr>
          </a:p>
        </p:txBody>
      </p:sp>
      <p:sp>
        <p:nvSpPr>
          <p:cNvPr id="16" name="右箭头 15"/>
          <p:cNvSpPr/>
          <p:nvPr/>
        </p:nvSpPr>
        <p:spPr>
          <a:xfrm>
            <a:off x="4872251" y="5337416"/>
            <a:ext cx="1201003" cy="63581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317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D:\LB的PPT\图片素材\等着你整理！\本本收集QQ3596717 (55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74" b="11937"/>
          <a:stretch>
            <a:fillRect/>
          </a:stretch>
        </p:blipFill>
        <p:spPr bwMode="auto">
          <a:xfrm>
            <a:off x="4442460" y="664846"/>
            <a:ext cx="5800726" cy="5532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1" name="矩形 2"/>
          <p:cNvSpPr>
            <a:spLocks noChangeArrowheads="1"/>
          </p:cNvSpPr>
          <p:nvPr/>
        </p:nvSpPr>
        <p:spPr bwMode="auto">
          <a:xfrm>
            <a:off x="1813561" y="1325880"/>
            <a:ext cx="1055370" cy="2640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560" dirty="0" smtClean="0">
                <a:solidFill>
                  <a:srgbClr val="969696"/>
                </a:solidFill>
                <a:latin typeface="方正兰亭特黑_GBK" charset="-122"/>
                <a:ea typeface="DFKai-SB" pitchFamily="65" charset="-120"/>
              </a:rPr>
              <a:t>3</a:t>
            </a:r>
            <a:endParaRPr lang="en-US" altLang="zh-CN" sz="16560" dirty="0">
              <a:solidFill>
                <a:srgbClr val="969696"/>
              </a:solidFill>
              <a:latin typeface="方正兰亭特黑_GBK" charset="-122"/>
              <a:ea typeface="DFKai-SB" pitchFamily="65" charset="-120"/>
            </a:endParaRPr>
          </a:p>
        </p:txBody>
      </p:sp>
      <p:sp>
        <p:nvSpPr>
          <p:cNvPr id="58372" name="TextBox 3"/>
          <p:cNvSpPr txBox="1">
            <a:spLocks noChangeArrowheads="1"/>
          </p:cNvSpPr>
          <p:nvPr/>
        </p:nvSpPr>
        <p:spPr bwMode="auto">
          <a:xfrm>
            <a:off x="3194683" y="3678551"/>
            <a:ext cx="2250773" cy="609398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360" dirty="0" smtClean="0">
                <a:solidFill>
                  <a:srgbClr val="FFFFFF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其他说明</a:t>
            </a:r>
            <a:endParaRPr lang="zh-CN" altLang="en-US" sz="3360" dirty="0">
              <a:solidFill>
                <a:srgbClr val="FFFFFF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59397" name="直接连接符 7"/>
          <p:cNvCxnSpPr>
            <a:cxnSpLocks noChangeShapeType="1"/>
          </p:cNvCxnSpPr>
          <p:nvPr/>
        </p:nvCxnSpPr>
        <p:spPr bwMode="auto">
          <a:xfrm>
            <a:off x="2950846" y="2634616"/>
            <a:ext cx="0" cy="1935480"/>
          </a:xfrm>
          <a:prstGeom prst="line">
            <a:avLst/>
          </a:prstGeom>
          <a:noFill/>
          <a:ln w="3175">
            <a:solidFill>
              <a:srgbClr val="DDDDD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9398" name="直接连接符 8"/>
          <p:cNvCxnSpPr>
            <a:cxnSpLocks noChangeShapeType="1"/>
          </p:cNvCxnSpPr>
          <p:nvPr/>
        </p:nvCxnSpPr>
        <p:spPr bwMode="auto">
          <a:xfrm>
            <a:off x="1813561" y="3531870"/>
            <a:ext cx="4370070" cy="0"/>
          </a:xfrm>
          <a:prstGeom prst="line">
            <a:avLst/>
          </a:prstGeom>
          <a:noFill/>
          <a:ln w="3175">
            <a:solidFill>
              <a:srgbClr val="DDDDD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376" name="直接连接符 10"/>
          <p:cNvCxnSpPr>
            <a:cxnSpLocks noChangeShapeType="1"/>
          </p:cNvCxnSpPr>
          <p:nvPr/>
        </p:nvCxnSpPr>
        <p:spPr bwMode="auto">
          <a:xfrm>
            <a:off x="2954656" y="-2815590"/>
            <a:ext cx="0" cy="27813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8377" name="TextBox 11"/>
          <p:cNvSpPr txBox="1">
            <a:spLocks noChangeArrowheads="1"/>
          </p:cNvSpPr>
          <p:nvPr/>
        </p:nvSpPr>
        <p:spPr bwMode="auto">
          <a:xfrm>
            <a:off x="2227898" y="3863217"/>
            <a:ext cx="1468756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160" dirty="0">
                <a:solidFill>
                  <a:srgbClr val="0070C0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&gt;&gt;&gt;</a:t>
            </a:r>
            <a:endParaRPr lang="zh-CN" altLang="en-US" sz="2160" dirty="0">
              <a:solidFill>
                <a:srgbClr val="0070C0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428674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22222E-6 L 4.72222E-6 0.9094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45472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22222E-6 L 0.43698 0.00389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5837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184000" y="19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 autoUpdateAnimBg="0"/>
      <p:bldP spid="58372" grpId="0" animBg="1" autoUpdateAnimBg="0"/>
      <p:bldP spid="58377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FBDF7-03C2-4A15-A04D-C89D7415FC64}"/>
              </a:ext>
            </a:extLst>
          </p:cNvPr>
          <p:cNvSpPr txBox="1"/>
          <p:nvPr/>
        </p:nvSpPr>
        <p:spPr>
          <a:xfrm>
            <a:off x="0" y="448542"/>
            <a:ext cx="1937982" cy="594647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34" dirty="0" smtClean="0">
                <a:solidFill>
                  <a:prstClr val="white"/>
                </a:solidFill>
              </a:rPr>
              <a:t>其他说明</a:t>
            </a:r>
            <a:endParaRPr lang="zh-CN" altLang="en-US" sz="3034" dirty="0">
              <a:solidFill>
                <a:prstClr val="white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37982" y="1043189"/>
            <a:ext cx="43945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附件批量上传、文件排序</a:t>
            </a:r>
            <a:endParaRPr lang="zh-CN" altLang="en-US" sz="2400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33" y="2890011"/>
            <a:ext cx="6321828" cy="219889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9830" y="2589285"/>
            <a:ext cx="4829175" cy="2800350"/>
          </a:xfrm>
          <a:prstGeom prst="rect">
            <a:avLst/>
          </a:prstGeom>
        </p:spPr>
      </p:pic>
      <p:sp>
        <p:nvSpPr>
          <p:cNvPr id="9" name="右箭头 8"/>
          <p:cNvSpPr/>
          <p:nvPr/>
        </p:nvSpPr>
        <p:spPr>
          <a:xfrm>
            <a:off x="6487768" y="3743799"/>
            <a:ext cx="586854" cy="4913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187355" y="2012766"/>
            <a:ext cx="83251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a.</a:t>
            </a:r>
            <a:r>
              <a:rPr lang="zh-CN" altLang="en-US" b="1" dirty="0" smtClean="0">
                <a:solidFill>
                  <a:srgbClr val="FF0000"/>
                </a:solidFill>
              </a:rPr>
              <a:t>点击</a:t>
            </a:r>
            <a:r>
              <a:rPr lang="en-US" altLang="zh-CN" b="1" dirty="0" smtClean="0">
                <a:solidFill>
                  <a:srgbClr val="FF0000"/>
                </a:solidFill>
              </a:rPr>
              <a:t>【</a:t>
            </a:r>
            <a:r>
              <a:rPr lang="zh-CN" altLang="en-US" b="1" dirty="0" smtClean="0">
                <a:solidFill>
                  <a:srgbClr val="FF0000"/>
                </a:solidFill>
              </a:rPr>
              <a:t>批量上传</a:t>
            </a:r>
            <a:r>
              <a:rPr lang="en-US" altLang="zh-CN" b="1" dirty="0" smtClean="0">
                <a:solidFill>
                  <a:srgbClr val="FF0000"/>
                </a:solidFill>
              </a:rPr>
              <a:t>】</a:t>
            </a:r>
            <a:r>
              <a:rPr lang="zh-CN" altLang="en-US" b="1" dirty="0" smtClean="0">
                <a:solidFill>
                  <a:srgbClr val="FF0000"/>
                </a:solidFill>
              </a:rPr>
              <a:t>，在本地中鼠标选中多个符合规格的文件进行上传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87355" y="5618431"/>
            <a:ext cx="68238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b</a:t>
            </a:r>
            <a:r>
              <a:rPr lang="en-US" altLang="zh-CN" b="1" dirty="0" smtClean="0">
                <a:solidFill>
                  <a:srgbClr val="FF0000"/>
                </a:solidFill>
              </a:rPr>
              <a:t>.</a:t>
            </a:r>
            <a:r>
              <a:rPr lang="zh-CN" altLang="en-US" b="1" dirty="0" smtClean="0">
                <a:solidFill>
                  <a:srgbClr val="FF0000"/>
                </a:solidFill>
              </a:rPr>
              <a:t>点击</a:t>
            </a:r>
            <a:r>
              <a:rPr lang="en-US" altLang="zh-CN" b="1" dirty="0" smtClean="0">
                <a:solidFill>
                  <a:srgbClr val="FF0000"/>
                </a:solidFill>
              </a:rPr>
              <a:t>【</a:t>
            </a:r>
            <a:r>
              <a:rPr lang="zh-CN" altLang="en-US" b="1" dirty="0" smtClean="0">
                <a:solidFill>
                  <a:srgbClr val="FF0000"/>
                </a:solidFill>
              </a:rPr>
              <a:t>文件排序</a:t>
            </a:r>
            <a:r>
              <a:rPr lang="en-US" altLang="zh-CN" b="1" dirty="0" smtClean="0">
                <a:solidFill>
                  <a:srgbClr val="FF0000"/>
                </a:solidFill>
              </a:rPr>
              <a:t>】</a:t>
            </a:r>
            <a:r>
              <a:rPr lang="zh-CN" altLang="en-US" b="1" dirty="0" smtClean="0">
                <a:solidFill>
                  <a:srgbClr val="FF0000"/>
                </a:solidFill>
              </a:rPr>
              <a:t>，拖动文件以排序，确认后，点击</a:t>
            </a:r>
            <a:r>
              <a:rPr lang="en-US" altLang="zh-CN" b="1" dirty="0" smtClean="0">
                <a:solidFill>
                  <a:srgbClr val="FF0000"/>
                </a:solidFill>
              </a:rPr>
              <a:t>【</a:t>
            </a:r>
            <a:r>
              <a:rPr lang="zh-CN" altLang="en-US" b="1" dirty="0" smtClean="0">
                <a:solidFill>
                  <a:srgbClr val="FF0000"/>
                </a:solidFill>
              </a:rPr>
              <a:t>完成排序</a:t>
            </a:r>
            <a:r>
              <a:rPr lang="en-US" altLang="zh-CN" b="1" dirty="0" smtClean="0">
                <a:solidFill>
                  <a:srgbClr val="FF0000"/>
                </a:solidFill>
              </a:rPr>
              <a:t>】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131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"/>
          <p:cNvSpPr txBox="1"/>
          <p:nvPr/>
        </p:nvSpPr>
        <p:spPr>
          <a:xfrm>
            <a:off x="1" y="288385"/>
            <a:ext cx="1705969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prstClr val="white"/>
                </a:solidFill>
              </a:rPr>
              <a:t>搜索设置</a:t>
            </a:r>
            <a:endParaRPr lang="zh-CN" altLang="en-US" sz="3034" dirty="0">
              <a:solidFill>
                <a:prstClr val="white"/>
              </a:solidFill>
            </a:endParaRPr>
          </a:p>
        </p:txBody>
      </p:sp>
      <p:sp>
        <p:nvSpPr>
          <p:cNvPr id="6" name="TextBox 2"/>
          <p:cNvSpPr txBox="1"/>
          <p:nvPr/>
        </p:nvSpPr>
        <p:spPr>
          <a:xfrm>
            <a:off x="600502" y="897654"/>
            <a:ext cx="113003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en-US" altLang="zh-CN" sz="2000" b="1" dirty="0" smtClean="0"/>
              <a:t>【</a:t>
            </a:r>
            <a:r>
              <a:rPr lang="zh-CN" altLang="en-US" sz="2000" b="1" dirty="0" smtClean="0"/>
              <a:t>搜索栏</a:t>
            </a:r>
            <a:r>
              <a:rPr lang="en-US" altLang="zh-CN" sz="2000" b="1" dirty="0" smtClean="0"/>
              <a:t>】</a:t>
            </a:r>
            <a:r>
              <a:rPr lang="zh-CN" altLang="en-US" sz="2000" b="1" dirty="0" smtClean="0"/>
              <a:t>中搜索关键字，查找对应的审批单（默认情况下搜索‘标题’），可在</a:t>
            </a:r>
            <a:r>
              <a:rPr lang="en-US" altLang="zh-CN" sz="2000" b="1" dirty="0" smtClean="0"/>
              <a:t>【</a:t>
            </a:r>
            <a:r>
              <a:rPr lang="zh-CN" altLang="en-US" sz="2000" b="1" dirty="0" smtClean="0"/>
              <a:t>高级搜索</a:t>
            </a:r>
            <a:r>
              <a:rPr lang="en-US" altLang="zh-CN" sz="2000" b="1" dirty="0" smtClean="0"/>
              <a:t>】</a:t>
            </a:r>
            <a:r>
              <a:rPr lang="zh-CN" altLang="en-US" sz="2000" b="1" dirty="0" smtClean="0"/>
              <a:t>设置搜索方式：</a:t>
            </a:r>
            <a:r>
              <a:rPr lang="en-US" altLang="zh-CN" sz="2000" b="1" dirty="0" smtClean="0"/>
              <a:t>【</a:t>
            </a:r>
            <a:r>
              <a:rPr lang="zh-CN" altLang="en-US" sz="2000" b="1" dirty="0" smtClean="0"/>
              <a:t>添加搜索字段</a:t>
            </a:r>
            <a:r>
              <a:rPr lang="en-US" altLang="zh-CN" sz="2000" b="1" dirty="0" smtClean="0"/>
              <a:t>】——</a:t>
            </a:r>
            <a:r>
              <a:rPr lang="zh-CN" altLang="en-US" sz="2000" b="1" dirty="0" smtClean="0"/>
              <a:t>勾选搜索的字段</a:t>
            </a:r>
            <a:r>
              <a:rPr lang="en-US" altLang="zh-CN" sz="2000" b="1" dirty="0" smtClean="0"/>
              <a:t>——【</a:t>
            </a:r>
            <a:r>
              <a:rPr lang="zh-CN" altLang="en-US" sz="2000" b="1" dirty="0" smtClean="0"/>
              <a:t>保存为方案</a:t>
            </a:r>
            <a:r>
              <a:rPr lang="en-US" altLang="zh-CN" sz="2000" b="1" dirty="0" smtClean="0"/>
              <a:t>】</a:t>
            </a:r>
            <a:r>
              <a:rPr lang="zh-CN" altLang="en-US" sz="2000" b="1" dirty="0" smtClean="0"/>
              <a:t>（方案名称必填）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899" y="1660356"/>
            <a:ext cx="11316126" cy="4905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251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"/>
          <p:cNvSpPr txBox="1"/>
          <p:nvPr/>
        </p:nvSpPr>
        <p:spPr>
          <a:xfrm>
            <a:off x="1" y="288385"/>
            <a:ext cx="1705969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white"/>
                </a:solidFill>
              </a:rPr>
              <a:t>个</a:t>
            </a:r>
            <a:r>
              <a:rPr lang="zh-CN" altLang="en-US" sz="2800" dirty="0" smtClean="0">
                <a:solidFill>
                  <a:prstClr val="white"/>
                </a:solidFill>
              </a:rPr>
              <a:t>人群组</a:t>
            </a:r>
            <a:endParaRPr lang="zh-CN" altLang="en-US" sz="3034" dirty="0">
              <a:solidFill>
                <a:prstClr val="white"/>
              </a:solidFill>
            </a:endParaRPr>
          </a:p>
        </p:txBody>
      </p:sp>
      <p:sp>
        <p:nvSpPr>
          <p:cNvPr id="6" name="TextBox 2"/>
          <p:cNvSpPr txBox="1"/>
          <p:nvPr/>
        </p:nvSpPr>
        <p:spPr>
          <a:xfrm>
            <a:off x="1405720" y="842838"/>
            <a:ext cx="54318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 smtClean="0"/>
              <a:t>添加个人群组，方面下次单独直接使用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820" y="1533769"/>
            <a:ext cx="9696450" cy="5172075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10765525" y="559037"/>
            <a:ext cx="967712" cy="967712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</a:rPr>
              <a:t>方法一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73421" y="1749213"/>
            <a:ext cx="232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在选人界面直接添加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92833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88385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34" dirty="0">
                <a:solidFill>
                  <a:prstClr val="white"/>
                </a:solidFill>
              </a:rPr>
              <a:t>登录</a:t>
            </a:r>
            <a:r>
              <a:rPr lang="zh-CN" altLang="en-US" sz="3034" dirty="0" smtClean="0">
                <a:solidFill>
                  <a:prstClr val="white"/>
                </a:solidFill>
              </a:rPr>
              <a:t>方式</a:t>
            </a:r>
            <a:endParaRPr lang="zh-CN" altLang="en-US" sz="3034" dirty="0">
              <a:solidFill>
                <a:prstClr val="white"/>
              </a:solidFill>
            </a:endParaRPr>
          </a:p>
        </p:txBody>
      </p:sp>
      <p:sp>
        <p:nvSpPr>
          <p:cNvPr id="4" name="TextBox 2"/>
          <p:cNvSpPr txBox="1"/>
          <p:nvPr/>
        </p:nvSpPr>
        <p:spPr>
          <a:xfrm>
            <a:off x="1617772" y="961634"/>
            <a:ext cx="59703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prstClr val="black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>
                <a:solidFill>
                  <a:prstClr val="black"/>
                </a:solidFill>
              </a:rPr>
              <a:t>登录</a:t>
            </a:r>
            <a:r>
              <a:rPr lang="en-US" altLang="zh-CN" sz="2000" b="1" dirty="0">
                <a:solidFill>
                  <a:prstClr val="black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http://</a:t>
            </a:r>
            <a:r>
              <a:rPr lang="en-US" altLang="zh-CN" sz="2000" b="1" dirty="0" smtClean="0">
                <a:solidFill>
                  <a:prstClr val="black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oa.lixin.edu.cn</a:t>
            </a:r>
            <a:endParaRPr lang="zh-CN" altLang="zh-CN" sz="2000" b="1" dirty="0">
              <a:solidFill>
                <a:prstClr val="black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35" y="1480540"/>
            <a:ext cx="10718184" cy="5194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096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"/>
          <p:cNvSpPr txBox="1"/>
          <p:nvPr/>
        </p:nvSpPr>
        <p:spPr>
          <a:xfrm>
            <a:off x="1" y="288385"/>
            <a:ext cx="1705969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white"/>
                </a:solidFill>
              </a:rPr>
              <a:t>个</a:t>
            </a:r>
            <a:r>
              <a:rPr lang="zh-CN" altLang="en-US" sz="2800" dirty="0" smtClean="0">
                <a:solidFill>
                  <a:prstClr val="white"/>
                </a:solidFill>
              </a:rPr>
              <a:t>人群组</a:t>
            </a:r>
            <a:endParaRPr lang="zh-CN" altLang="en-US" sz="3034" dirty="0">
              <a:solidFill>
                <a:prstClr val="white"/>
              </a:solidFill>
            </a:endParaRPr>
          </a:p>
        </p:txBody>
      </p:sp>
      <p:sp>
        <p:nvSpPr>
          <p:cNvPr id="6" name="TextBox 2"/>
          <p:cNvSpPr txBox="1"/>
          <p:nvPr/>
        </p:nvSpPr>
        <p:spPr>
          <a:xfrm>
            <a:off x="1405720" y="842838"/>
            <a:ext cx="54318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 smtClean="0"/>
              <a:t>添加个人群组，方面下次单独直接使用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360" y="1929851"/>
            <a:ext cx="5724525" cy="2895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758" y="3777761"/>
            <a:ext cx="8915400" cy="28575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369792" y="2453696"/>
            <a:ext cx="46538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直接到个人群组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【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新建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】</a:t>
            </a:r>
            <a:r>
              <a:rPr lang="en-US" altLang="zh-CN" sz="2000" b="1" dirty="0" smtClean="0">
                <a:solidFill>
                  <a:srgbClr val="FF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——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添加人员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10437979" y="962139"/>
            <a:ext cx="967712" cy="967712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</a:rPr>
              <a:t>方法二</a:t>
            </a:r>
            <a:endParaRPr lang="zh-CN" alt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8396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88385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34" dirty="0">
                <a:solidFill>
                  <a:prstClr val="white"/>
                </a:solidFill>
              </a:rPr>
              <a:t>登录</a:t>
            </a:r>
            <a:r>
              <a:rPr lang="zh-CN" altLang="en-US" sz="3034" dirty="0" smtClean="0">
                <a:solidFill>
                  <a:prstClr val="white"/>
                </a:solidFill>
              </a:rPr>
              <a:t>方式</a:t>
            </a:r>
            <a:endParaRPr lang="zh-CN" altLang="en-US" sz="3034" dirty="0">
              <a:solidFill>
                <a:prstClr val="white"/>
              </a:solidFill>
            </a:endParaRPr>
          </a:p>
        </p:txBody>
      </p:sp>
      <p:sp>
        <p:nvSpPr>
          <p:cNvPr id="4" name="TextBox 2"/>
          <p:cNvSpPr txBox="1"/>
          <p:nvPr/>
        </p:nvSpPr>
        <p:spPr>
          <a:xfrm>
            <a:off x="1645068" y="842838"/>
            <a:ext cx="30634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prstClr val="black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 smtClean="0">
                <a:solidFill>
                  <a:prstClr val="black"/>
                </a:solidFill>
              </a:rPr>
              <a:t>输入</a:t>
            </a:r>
            <a:r>
              <a:rPr lang="zh-CN" altLang="en-US" sz="2000" b="1" dirty="0">
                <a:solidFill>
                  <a:prstClr val="black"/>
                </a:solidFill>
              </a:rPr>
              <a:t>登录账号、密码</a:t>
            </a:r>
            <a:endParaRPr lang="zh-CN" altLang="zh-CN" sz="2000" b="1" dirty="0">
              <a:solidFill>
                <a:prstClr val="black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092" y="1392582"/>
            <a:ext cx="5468960" cy="538293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277926" y="2770493"/>
            <a:ext cx="397149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在“统一身份认证”</a:t>
            </a:r>
            <a:r>
              <a:rPr lang="zh-CN" altLang="en-US" sz="2400" b="1" dirty="0">
                <a:solidFill>
                  <a:srgbClr val="FF0000"/>
                </a:solidFill>
              </a:rPr>
              <a:t>界面，输入登录名为职工号，密码为个人密码</a:t>
            </a:r>
            <a:endParaRPr lang="en-US" altLang="zh-CN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3063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88385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34" dirty="0">
                <a:solidFill>
                  <a:prstClr val="white"/>
                </a:solidFill>
              </a:rPr>
              <a:t>登录</a:t>
            </a:r>
            <a:r>
              <a:rPr lang="zh-CN" altLang="en-US" sz="3034" dirty="0" smtClean="0">
                <a:solidFill>
                  <a:prstClr val="white"/>
                </a:solidFill>
              </a:rPr>
              <a:t>方式</a:t>
            </a:r>
            <a:endParaRPr lang="zh-CN" altLang="en-US" sz="3034" dirty="0">
              <a:solidFill>
                <a:prstClr val="white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320" y="1397291"/>
            <a:ext cx="11305038" cy="5478723"/>
          </a:xfrm>
          <a:prstGeom prst="rect">
            <a:avLst/>
          </a:prstGeom>
        </p:spPr>
      </p:pic>
      <p:sp>
        <p:nvSpPr>
          <p:cNvPr id="9" name="TextBox 2"/>
          <p:cNvSpPr txBox="1"/>
          <p:nvPr/>
        </p:nvSpPr>
        <p:spPr>
          <a:xfrm>
            <a:off x="1767898" y="842838"/>
            <a:ext cx="23810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 smtClean="0"/>
              <a:t>应用管理平台</a:t>
            </a:r>
            <a:endParaRPr lang="zh-CN" altLang="zh-CN" sz="2000" b="1" dirty="0"/>
          </a:p>
        </p:txBody>
      </p:sp>
      <p:sp>
        <p:nvSpPr>
          <p:cNvPr id="10" name="文本框 9"/>
          <p:cNvSpPr txBox="1"/>
          <p:nvPr/>
        </p:nvSpPr>
        <p:spPr>
          <a:xfrm>
            <a:off x="4026091" y="3027817"/>
            <a:ext cx="615553" cy="268860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菜单导航区域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cxnSp>
        <p:nvCxnSpPr>
          <p:cNvPr id="11" name="直接箭头连接符 10"/>
          <p:cNvCxnSpPr>
            <a:stCxn id="10" idx="1"/>
          </p:cNvCxnSpPr>
          <p:nvPr/>
        </p:nvCxnSpPr>
        <p:spPr>
          <a:xfrm flipH="1" flipV="1">
            <a:off x="2690015" y="3603010"/>
            <a:ext cx="1336076" cy="76911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9992242" y="3395457"/>
            <a:ext cx="615553" cy="23209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待办消息查看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cxnSp>
        <p:nvCxnSpPr>
          <p:cNvPr id="13" name="直接箭头连接符 12"/>
          <p:cNvCxnSpPr>
            <a:stCxn id="12" idx="3"/>
          </p:cNvCxnSpPr>
          <p:nvPr/>
        </p:nvCxnSpPr>
        <p:spPr>
          <a:xfrm flipV="1">
            <a:off x="10607795" y="4101106"/>
            <a:ext cx="501483" cy="45483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7192371" y="1373868"/>
            <a:ext cx="29615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应用服务搜索栏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36275" y="2235869"/>
            <a:ext cx="4655967" cy="213625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789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88385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34" dirty="0">
                <a:solidFill>
                  <a:prstClr val="white"/>
                </a:solidFill>
              </a:rPr>
              <a:t>登录</a:t>
            </a:r>
            <a:r>
              <a:rPr lang="zh-CN" altLang="en-US" sz="3034" dirty="0" smtClean="0">
                <a:solidFill>
                  <a:prstClr val="white"/>
                </a:solidFill>
              </a:rPr>
              <a:t>方式</a:t>
            </a:r>
            <a:endParaRPr lang="zh-CN" altLang="en-US" sz="3034" dirty="0">
              <a:solidFill>
                <a:prstClr val="white"/>
              </a:solidFill>
            </a:endParaRPr>
          </a:p>
        </p:txBody>
      </p:sp>
      <p:sp>
        <p:nvSpPr>
          <p:cNvPr id="4" name="TextBox 2"/>
          <p:cNvSpPr txBox="1"/>
          <p:nvPr/>
        </p:nvSpPr>
        <p:spPr>
          <a:xfrm>
            <a:off x="1754250" y="947458"/>
            <a:ext cx="74170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prstClr val="black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>
                <a:solidFill>
                  <a:prstClr val="black"/>
                </a:solidFill>
              </a:rPr>
              <a:t>点击</a:t>
            </a:r>
            <a:r>
              <a:rPr lang="en-US" altLang="zh-CN" sz="2000" b="1" dirty="0">
                <a:solidFill>
                  <a:prstClr val="black"/>
                </a:solidFill>
              </a:rPr>
              <a:t>【</a:t>
            </a:r>
            <a:r>
              <a:rPr lang="zh-CN" altLang="en-US" sz="2000" b="1" dirty="0">
                <a:solidFill>
                  <a:prstClr val="black"/>
                </a:solidFill>
              </a:rPr>
              <a:t>待办任务</a:t>
            </a:r>
            <a:r>
              <a:rPr lang="en-US" altLang="zh-CN" sz="2000" b="1" dirty="0">
                <a:solidFill>
                  <a:prstClr val="black"/>
                </a:solidFill>
              </a:rPr>
              <a:t>】</a:t>
            </a:r>
            <a:r>
              <a:rPr lang="zh-CN" altLang="en-US" sz="2000" b="1" dirty="0">
                <a:solidFill>
                  <a:prstClr val="black"/>
                </a:solidFill>
              </a:rPr>
              <a:t>，可查看待处理的</a:t>
            </a:r>
            <a:r>
              <a:rPr lang="en-US" altLang="zh-CN" sz="2000" b="1" dirty="0">
                <a:solidFill>
                  <a:prstClr val="black"/>
                </a:solidFill>
              </a:rPr>
              <a:t>【</a:t>
            </a:r>
            <a:r>
              <a:rPr lang="zh-CN" altLang="en-US" sz="2000" b="1" dirty="0">
                <a:solidFill>
                  <a:prstClr val="black"/>
                </a:solidFill>
              </a:rPr>
              <a:t>任务</a:t>
            </a:r>
            <a:r>
              <a:rPr lang="en-US" altLang="zh-CN" sz="2000" b="1" dirty="0">
                <a:solidFill>
                  <a:prstClr val="black"/>
                </a:solidFill>
              </a:rPr>
              <a:t>】</a:t>
            </a:r>
            <a:r>
              <a:rPr lang="zh-CN" altLang="en-US" sz="2000" b="1" dirty="0">
                <a:solidFill>
                  <a:prstClr val="black"/>
                </a:solidFill>
              </a:rPr>
              <a:t>和</a:t>
            </a:r>
            <a:r>
              <a:rPr lang="en-US" altLang="zh-CN" sz="2000" b="1" dirty="0">
                <a:solidFill>
                  <a:prstClr val="black"/>
                </a:solidFill>
              </a:rPr>
              <a:t>【</a:t>
            </a:r>
            <a:r>
              <a:rPr lang="zh-CN" altLang="en-US" sz="2000" b="1" dirty="0">
                <a:solidFill>
                  <a:prstClr val="black"/>
                </a:solidFill>
              </a:rPr>
              <a:t>消息</a:t>
            </a:r>
            <a:r>
              <a:rPr lang="en-US" altLang="zh-CN" sz="2000" b="1" dirty="0">
                <a:solidFill>
                  <a:prstClr val="black"/>
                </a:solidFill>
              </a:rPr>
              <a:t>】</a:t>
            </a:r>
            <a:endParaRPr lang="zh-CN" altLang="zh-CN" sz="2000" b="1" dirty="0">
              <a:solidFill>
                <a:prstClr val="black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207" y="1452188"/>
            <a:ext cx="10963843" cy="5313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855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D:\LB的PPT\图片素材\等着你整理！\本本收集QQ3596717 (55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74" b="11937"/>
          <a:stretch>
            <a:fillRect/>
          </a:stretch>
        </p:blipFill>
        <p:spPr bwMode="auto">
          <a:xfrm>
            <a:off x="4442460" y="664846"/>
            <a:ext cx="5800726" cy="5532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1" name="矩形 2"/>
          <p:cNvSpPr>
            <a:spLocks noChangeArrowheads="1"/>
          </p:cNvSpPr>
          <p:nvPr/>
        </p:nvSpPr>
        <p:spPr bwMode="auto">
          <a:xfrm>
            <a:off x="1813561" y="1325880"/>
            <a:ext cx="1055370" cy="2640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560" dirty="0">
                <a:solidFill>
                  <a:srgbClr val="969696"/>
                </a:solidFill>
                <a:latin typeface="方正兰亭特黑_GBK" charset="-122"/>
                <a:ea typeface="DFKai-SB" pitchFamily="65" charset="-120"/>
              </a:rPr>
              <a:t>1</a:t>
            </a:r>
          </a:p>
        </p:txBody>
      </p:sp>
      <p:sp>
        <p:nvSpPr>
          <p:cNvPr id="58372" name="TextBox 3"/>
          <p:cNvSpPr txBox="1">
            <a:spLocks noChangeArrowheads="1"/>
          </p:cNvSpPr>
          <p:nvPr/>
        </p:nvSpPr>
        <p:spPr bwMode="auto">
          <a:xfrm>
            <a:off x="3171826" y="3709036"/>
            <a:ext cx="2026920" cy="609398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360" dirty="0" smtClean="0">
                <a:solidFill>
                  <a:srgbClr val="FFFFFF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公文管理</a:t>
            </a:r>
            <a:endParaRPr lang="zh-CN" altLang="en-US" sz="3360" dirty="0">
              <a:solidFill>
                <a:srgbClr val="FFFFFF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59397" name="直接连接符 7"/>
          <p:cNvCxnSpPr>
            <a:cxnSpLocks noChangeShapeType="1"/>
          </p:cNvCxnSpPr>
          <p:nvPr/>
        </p:nvCxnSpPr>
        <p:spPr bwMode="auto">
          <a:xfrm>
            <a:off x="2950846" y="2634616"/>
            <a:ext cx="0" cy="1935480"/>
          </a:xfrm>
          <a:prstGeom prst="line">
            <a:avLst/>
          </a:prstGeom>
          <a:noFill/>
          <a:ln w="3175">
            <a:solidFill>
              <a:srgbClr val="DDDDD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9398" name="直接连接符 8"/>
          <p:cNvCxnSpPr>
            <a:cxnSpLocks noChangeShapeType="1"/>
          </p:cNvCxnSpPr>
          <p:nvPr/>
        </p:nvCxnSpPr>
        <p:spPr bwMode="auto">
          <a:xfrm>
            <a:off x="1813561" y="3531870"/>
            <a:ext cx="4370070" cy="0"/>
          </a:xfrm>
          <a:prstGeom prst="line">
            <a:avLst/>
          </a:prstGeom>
          <a:noFill/>
          <a:ln w="3175">
            <a:solidFill>
              <a:srgbClr val="DDDDD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376" name="直接连接符 10"/>
          <p:cNvCxnSpPr>
            <a:cxnSpLocks noChangeShapeType="1"/>
          </p:cNvCxnSpPr>
          <p:nvPr/>
        </p:nvCxnSpPr>
        <p:spPr bwMode="auto">
          <a:xfrm>
            <a:off x="2954656" y="-2815590"/>
            <a:ext cx="0" cy="27813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8377" name="TextBox 11"/>
          <p:cNvSpPr txBox="1">
            <a:spLocks noChangeArrowheads="1"/>
          </p:cNvSpPr>
          <p:nvPr/>
        </p:nvSpPr>
        <p:spPr bwMode="auto">
          <a:xfrm>
            <a:off x="2227898" y="3863217"/>
            <a:ext cx="1468756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160" dirty="0">
                <a:solidFill>
                  <a:srgbClr val="0070C0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&gt;&gt;&gt;</a:t>
            </a:r>
            <a:endParaRPr lang="zh-CN" altLang="en-US" sz="2160" dirty="0">
              <a:solidFill>
                <a:srgbClr val="0070C0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22376" y="4570096"/>
            <a:ext cx="1733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——</a:t>
            </a:r>
            <a:r>
              <a:rPr lang="zh-CN" altLang="en-US" dirty="0" smtClean="0"/>
              <a:t>以发文为例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398924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22222E-6 L 4.72222E-6 0.9094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45472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22222E-6 L 0.43698 0.00389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5837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184000" y="19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 autoUpdateAnimBg="0"/>
      <p:bldP spid="58372" grpId="0" animBg="1" autoUpdateAnimBg="0"/>
      <p:bldP spid="58377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/>
          <p:nvPr/>
        </p:nvSpPr>
        <p:spPr>
          <a:xfrm>
            <a:off x="989974" y="947458"/>
            <a:ext cx="109518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prstClr val="black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>
                <a:solidFill>
                  <a:prstClr val="black"/>
                </a:solidFill>
              </a:rPr>
              <a:t>在</a:t>
            </a:r>
            <a:r>
              <a:rPr lang="en-US" altLang="zh-CN" sz="2000" b="1" dirty="0" smtClean="0">
                <a:solidFill>
                  <a:prstClr val="black"/>
                </a:solidFill>
              </a:rPr>
              <a:t>【</a:t>
            </a:r>
            <a:r>
              <a:rPr lang="zh-CN" altLang="en-US" sz="2000" b="1" dirty="0" smtClean="0">
                <a:solidFill>
                  <a:prstClr val="black"/>
                </a:solidFill>
              </a:rPr>
              <a:t>发文审批</a:t>
            </a:r>
            <a:r>
              <a:rPr lang="en-US" altLang="zh-CN" sz="2000" b="1" dirty="0" smtClean="0">
                <a:solidFill>
                  <a:prstClr val="black"/>
                </a:solidFill>
              </a:rPr>
              <a:t>】</a:t>
            </a:r>
            <a:r>
              <a:rPr lang="zh-CN" altLang="en-US" sz="2000" b="1" dirty="0">
                <a:solidFill>
                  <a:prstClr val="black"/>
                </a:solidFill>
              </a:rPr>
              <a:t>菜单中可查看当前 </a:t>
            </a:r>
            <a:r>
              <a:rPr lang="en-US" altLang="zh-CN" sz="2000" b="1" dirty="0">
                <a:solidFill>
                  <a:prstClr val="black"/>
                </a:solidFill>
              </a:rPr>
              <a:t>【</a:t>
            </a:r>
            <a:r>
              <a:rPr lang="zh-CN" altLang="en-US" sz="2000" b="1" dirty="0">
                <a:solidFill>
                  <a:prstClr val="black"/>
                </a:solidFill>
              </a:rPr>
              <a:t>在</a:t>
            </a:r>
            <a:r>
              <a:rPr lang="zh-CN" altLang="en-US" sz="2000" b="1" dirty="0" smtClean="0">
                <a:solidFill>
                  <a:prstClr val="black"/>
                </a:solidFill>
              </a:rPr>
              <a:t>办</a:t>
            </a:r>
            <a:r>
              <a:rPr lang="zh-CN" altLang="en-US" sz="2000" b="1" dirty="0">
                <a:solidFill>
                  <a:prstClr val="black"/>
                </a:solidFill>
              </a:rPr>
              <a:t>发文</a:t>
            </a:r>
            <a:r>
              <a:rPr lang="en-US" altLang="zh-CN" sz="2000" b="1" dirty="0" smtClean="0">
                <a:solidFill>
                  <a:prstClr val="black"/>
                </a:solidFill>
              </a:rPr>
              <a:t>】</a:t>
            </a:r>
            <a:r>
              <a:rPr lang="zh-CN" altLang="en-US" sz="2000" b="1" dirty="0">
                <a:solidFill>
                  <a:prstClr val="black"/>
                </a:solidFill>
              </a:rPr>
              <a:t>、</a:t>
            </a:r>
            <a:r>
              <a:rPr lang="en-US" altLang="zh-CN" sz="2000" b="1" dirty="0">
                <a:solidFill>
                  <a:prstClr val="black"/>
                </a:solidFill>
              </a:rPr>
              <a:t>【</a:t>
            </a:r>
            <a:r>
              <a:rPr lang="zh-CN" altLang="en-US" sz="2000" b="1" dirty="0" smtClean="0">
                <a:solidFill>
                  <a:prstClr val="black"/>
                </a:solidFill>
              </a:rPr>
              <a:t>办结发文</a:t>
            </a:r>
            <a:r>
              <a:rPr lang="en-US" altLang="zh-CN" sz="2000" b="1" dirty="0" smtClean="0">
                <a:solidFill>
                  <a:prstClr val="black"/>
                </a:solidFill>
              </a:rPr>
              <a:t>】</a:t>
            </a:r>
            <a:r>
              <a:rPr lang="zh-CN" altLang="en-US" sz="2000" b="1" dirty="0">
                <a:solidFill>
                  <a:prstClr val="black"/>
                </a:solidFill>
              </a:rPr>
              <a:t>、</a:t>
            </a:r>
            <a:r>
              <a:rPr lang="en-US" altLang="zh-CN" sz="2000" b="1" dirty="0" smtClean="0">
                <a:solidFill>
                  <a:prstClr val="black"/>
                </a:solidFill>
              </a:rPr>
              <a:t>【</a:t>
            </a:r>
            <a:r>
              <a:rPr lang="zh-CN" altLang="en-US" sz="2000" b="1" dirty="0" smtClean="0">
                <a:solidFill>
                  <a:prstClr val="black"/>
                </a:solidFill>
              </a:rPr>
              <a:t>草稿</a:t>
            </a:r>
            <a:r>
              <a:rPr lang="en-US" altLang="zh-CN" sz="2000" b="1" dirty="0" smtClean="0">
                <a:solidFill>
                  <a:prstClr val="black"/>
                </a:solidFill>
              </a:rPr>
              <a:t>】</a:t>
            </a:r>
            <a:endParaRPr lang="zh-CN" altLang="zh-CN" sz="2000" b="1" dirty="0">
              <a:solidFill>
                <a:prstClr val="black"/>
              </a:solidFill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1" y="288385"/>
            <a:ext cx="1705969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prstClr val="white"/>
                </a:solidFill>
              </a:rPr>
              <a:t>发文管理</a:t>
            </a:r>
            <a:endParaRPr lang="zh-CN" altLang="en-US" sz="3034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523" y="1347568"/>
            <a:ext cx="11158679" cy="54253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61564" y="2402006"/>
            <a:ext cx="586854" cy="2320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5405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_自定义设计方案">
  <a:themeElements>
    <a:clrScheme name="自定义 29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272FD"/>
      </a:accent1>
      <a:accent2>
        <a:srgbClr val="00B0F1"/>
      </a:accent2>
      <a:accent3>
        <a:srgbClr val="1272FD"/>
      </a:accent3>
      <a:accent4>
        <a:srgbClr val="00B0F1"/>
      </a:accent4>
      <a:accent5>
        <a:srgbClr val="1272FD"/>
      </a:accent5>
      <a:accent6>
        <a:srgbClr val="00B0F1"/>
      </a:accent6>
      <a:hlink>
        <a:srgbClr val="1272FD"/>
      </a:hlink>
      <a:folHlink>
        <a:srgbClr val="00B0F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演示文稿1">
  <a:themeElements>
    <a:clrScheme name="3_演示文稿1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演示文稿1">
      <a:majorFont>
        <a:latin typeface="微软雅黑"/>
        <a:ea typeface="微软雅黑"/>
        <a:cs typeface=""/>
      </a:majorFont>
      <a:minorFont>
        <a:latin typeface="Franklin Gothic Medium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3_演示文稿1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97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1272FD"/>
    </a:accent1>
    <a:accent2>
      <a:srgbClr val="00B0F1"/>
    </a:accent2>
    <a:accent3>
      <a:srgbClr val="1272FD"/>
    </a:accent3>
    <a:accent4>
      <a:srgbClr val="00B0F1"/>
    </a:accent4>
    <a:accent5>
      <a:srgbClr val="1272FD"/>
    </a:accent5>
    <a:accent6>
      <a:srgbClr val="00B0F1"/>
    </a:accent6>
    <a:hlink>
      <a:srgbClr val="1272FD"/>
    </a:hlink>
    <a:folHlink>
      <a:srgbClr val="00B0F1"/>
    </a:folHlink>
  </a:clrScheme>
</a:themeOverride>
</file>

<file path=ppt/theme/themeOverride10.xml><?xml version="1.0" encoding="utf-8"?>
<a:themeOverride xmlns:a="http://schemas.openxmlformats.org/drawingml/2006/main">
  <a:clrScheme name="自定义 297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1272FD"/>
    </a:accent1>
    <a:accent2>
      <a:srgbClr val="00B0F1"/>
    </a:accent2>
    <a:accent3>
      <a:srgbClr val="1272FD"/>
    </a:accent3>
    <a:accent4>
      <a:srgbClr val="00B0F1"/>
    </a:accent4>
    <a:accent5>
      <a:srgbClr val="1272FD"/>
    </a:accent5>
    <a:accent6>
      <a:srgbClr val="00B0F1"/>
    </a:accent6>
    <a:hlink>
      <a:srgbClr val="1272FD"/>
    </a:hlink>
    <a:folHlink>
      <a:srgbClr val="00B0F1"/>
    </a:folHlink>
  </a:clrScheme>
</a:themeOverride>
</file>

<file path=ppt/theme/themeOverride11.xml><?xml version="1.0" encoding="utf-8"?>
<a:themeOverride xmlns:a="http://schemas.openxmlformats.org/drawingml/2006/main">
  <a:clrScheme name="自定义 297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1272FD"/>
    </a:accent1>
    <a:accent2>
      <a:srgbClr val="00B0F1"/>
    </a:accent2>
    <a:accent3>
      <a:srgbClr val="1272FD"/>
    </a:accent3>
    <a:accent4>
      <a:srgbClr val="00B0F1"/>
    </a:accent4>
    <a:accent5>
      <a:srgbClr val="1272FD"/>
    </a:accent5>
    <a:accent6>
      <a:srgbClr val="00B0F1"/>
    </a:accent6>
    <a:hlink>
      <a:srgbClr val="1272FD"/>
    </a:hlink>
    <a:folHlink>
      <a:srgbClr val="00B0F1"/>
    </a:folHlink>
  </a:clrScheme>
</a:themeOverride>
</file>

<file path=ppt/theme/themeOverride12.xml><?xml version="1.0" encoding="utf-8"?>
<a:themeOverride xmlns:a="http://schemas.openxmlformats.org/drawingml/2006/main">
  <a:clrScheme name="自定义 297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1272FD"/>
    </a:accent1>
    <a:accent2>
      <a:srgbClr val="00B0F1"/>
    </a:accent2>
    <a:accent3>
      <a:srgbClr val="1272FD"/>
    </a:accent3>
    <a:accent4>
      <a:srgbClr val="00B0F1"/>
    </a:accent4>
    <a:accent5>
      <a:srgbClr val="1272FD"/>
    </a:accent5>
    <a:accent6>
      <a:srgbClr val="00B0F1"/>
    </a:accent6>
    <a:hlink>
      <a:srgbClr val="1272FD"/>
    </a:hlink>
    <a:folHlink>
      <a:srgbClr val="00B0F1"/>
    </a:folHlink>
  </a:clrScheme>
</a:themeOverride>
</file>

<file path=ppt/theme/themeOverride13.xml><?xml version="1.0" encoding="utf-8"?>
<a:themeOverride xmlns:a="http://schemas.openxmlformats.org/drawingml/2006/main">
  <a:clrScheme name="自定义 297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1272FD"/>
    </a:accent1>
    <a:accent2>
      <a:srgbClr val="00B0F1"/>
    </a:accent2>
    <a:accent3>
      <a:srgbClr val="1272FD"/>
    </a:accent3>
    <a:accent4>
      <a:srgbClr val="00B0F1"/>
    </a:accent4>
    <a:accent5>
      <a:srgbClr val="1272FD"/>
    </a:accent5>
    <a:accent6>
      <a:srgbClr val="00B0F1"/>
    </a:accent6>
    <a:hlink>
      <a:srgbClr val="1272FD"/>
    </a:hlink>
    <a:folHlink>
      <a:srgbClr val="00B0F1"/>
    </a:folHlink>
  </a:clrScheme>
</a:themeOverride>
</file>

<file path=ppt/theme/themeOverride2.xml><?xml version="1.0" encoding="utf-8"?>
<a:themeOverride xmlns:a="http://schemas.openxmlformats.org/drawingml/2006/main">
  <a:clrScheme name="自定义 297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1272FD"/>
    </a:accent1>
    <a:accent2>
      <a:srgbClr val="00B0F1"/>
    </a:accent2>
    <a:accent3>
      <a:srgbClr val="1272FD"/>
    </a:accent3>
    <a:accent4>
      <a:srgbClr val="00B0F1"/>
    </a:accent4>
    <a:accent5>
      <a:srgbClr val="1272FD"/>
    </a:accent5>
    <a:accent6>
      <a:srgbClr val="00B0F1"/>
    </a:accent6>
    <a:hlink>
      <a:srgbClr val="1272FD"/>
    </a:hlink>
    <a:folHlink>
      <a:srgbClr val="00B0F1"/>
    </a:folHlink>
  </a:clrScheme>
</a:themeOverride>
</file>

<file path=ppt/theme/themeOverride3.xml><?xml version="1.0" encoding="utf-8"?>
<a:themeOverride xmlns:a="http://schemas.openxmlformats.org/drawingml/2006/main">
  <a:clrScheme name="自定义 297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1272FD"/>
    </a:accent1>
    <a:accent2>
      <a:srgbClr val="00B0F1"/>
    </a:accent2>
    <a:accent3>
      <a:srgbClr val="1272FD"/>
    </a:accent3>
    <a:accent4>
      <a:srgbClr val="00B0F1"/>
    </a:accent4>
    <a:accent5>
      <a:srgbClr val="1272FD"/>
    </a:accent5>
    <a:accent6>
      <a:srgbClr val="00B0F1"/>
    </a:accent6>
    <a:hlink>
      <a:srgbClr val="1272FD"/>
    </a:hlink>
    <a:folHlink>
      <a:srgbClr val="00B0F1"/>
    </a:folHlink>
  </a:clrScheme>
</a:themeOverride>
</file>

<file path=ppt/theme/themeOverride4.xml><?xml version="1.0" encoding="utf-8"?>
<a:themeOverride xmlns:a="http://schemas.openxmlformats.org/drawingml/2006/main">
  <a:clrScheme name="自定义 297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1272FD"/>
    </a:accent1>
    <a:accent2>
      <a:srgbClr val="00B0F1"/>
    </a:accent2>
    <a:accent3>
      <a:srgbClr val="1272FD"/>
    </a:accent3>
    <a:accent4>
      <a:srgbClr val="00B0F1"/>
    </a:accent4>
    <a:accent5>
      <a:srgbClr val="1272FD"/>
    </a:accent5>
    <a:accent6>
      <a:srgbClr val="00B0F1"/>
    </a:accent6>
    <a:hlink>
      <a:srgbClr val="1272FD"/>
    </a:hlink>
    <a:folHlink>
      <a:srgbClr val="00B0F1"/>
    </a:folHlink>
  </a:clrScheme>
</a:themeOverride>
</file>

<file path=ppt/theme/themeOverride5.xml><?xml version="1.0" encoding="utf-8"?>
<a:themeOverride xmlns:a="http://schemas.openxmlformats.org/drawingml/2006/main">
  <a:clrScheme name="自定义 297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1272FD"/>
    </a:accent1>
    <a:accent2>
      <a:srgbClr val="00B0F1"/>
    </a:accent2>
    <a:accent3>
      <a:srgbClr val="1272FD"/>
    </a:accent3>
    <a:accent4>
      <a:srgbClr val="00B0F1"/>
    </a:accent4>
    <a:accent5>
      <a:srgbClr val="1272FD"/>
    </a:accent5>
    <a:accent6>
      <a:srgbClr val="00B0F1"/>
    </a:accent6>
    <a:hlink>
      <a:srgbClr val="1272FD"/>
    </a:hlink>
    <a:folHlink>
      <a:srgbClr val="00B0F1"/>
    </a:folHlink>
  </a:clrScheme>
</a:themeOverride>
</file>

<file path=ppt/theme/themeOverride6.xml><?xml version="1.0" encoding="utf-8"?>
<a:themeOverride xmlns:a="http://schemas.openxmlformats.org/drawingml/2006/main">
  <a:clrScheme name="自定义 297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1272FD"/>
    </a:accent1>
    <a:accent2>
      <a:srgbClr val="00B0F1"/>
    </a:accent2>
    <a:accent3>
      <a:srgbClr val="1272FD"/>
    </a:accent3>
    <a:accent4>
      <a:srgbClr val="00B0F1"/>
    </a:accent4>
    <a:accent5>
      <a:srgbClr val="1272FD"/>
    </a:accent5>
    <a:accent6>
      <a:srgbClr val="00B0F1"/>
    </a:accent6>
    <a:hlink>
      <a:srgbClr val="1272FD"/>
    </a:hlink>
    <a:folHlink>
      <a:srgbClr val="00B0F1"/>
    </a:folHlink>
  </a:clrScheme>
</a:themeOverride>
</file>

<file path=ppt/theme/themeOverride7.xml><?xml version="1.0" encoding="utf-8"?>
<a:themeOverride xmlns:a="http://schemas.openxmlformats.org/drawingml/2006/main">
  <a:clrScheme name="自定义 297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1272FD"/>
    </a:accent1>
    <a:accent2>
      <a:srgbClr val="00B0F1"/>
    </a:accent2>
    <a:accent3>
      <a:srgbClr val="1272FD"/>
    </a:accent3>
    <a:accent4>
      <a:srgbClr val="00B0F1"/>
    </a:accent4>
    <a:accent5>
      <a:srgbClr val="1272FD"/>
    </a:accent5>
    <a:accent6>
      <a:srgbClr val="00B0F1"/>
    </a:accent6>
    <a:hlink>
      <a:srgbClr val="1272FD"/>
    </a:hlink>
    <a:folHlink>
      <a:srgbClr val="00B0F1"/>
    </a:folHlink>
  </a:clrScheme>
</a:themeOverride>
</file>

<file path=ppt/theme/themeOverride8.xml><?xml version="1.0" encoding="utf-8"?>
<a:themeOverride xmlns:a="http://schemas.openxmlformats.org/drawingml/2006/main">
  <a:clrScheme name="自定义 297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1272FD"/>
    </a:accent1>
    <a:accent2>
      <a:srgbClr val="00B0F1"/>
    </a:accent2>
    <a:accent3>
      <a:srgbClr val="1272FD"/>
    </a:accent3>
    <a:accent4>
      <a:srgbClr val="00B0F1"/>
    </a:accent4>
    <a:accent5>
      <a:srgbClr val="1272FD"/>
    </a:accent5>
    <a:accent6>
      <a:srgbClr val="00B0F1"/>
    </a:accent6>
    <a:hlink>
      <a:srgbClr val="1272FD"/>
    </a:hlink>
    <a:folHlink>
      <a:srgbClr val="00B0F1"/>
    </a:folHlink>
  </a:clrScheme>
</a:themeOverride>
</file>

<file path=ppt/theme/themeOverride9.xml><?xml version="1.0" encoding="utf-8"?>
<a:themeOverride xmlns:a="http://schemas.openxmlformats.org/drawingml/2006/main">
  <a:clrScheme name="自定义 297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1272FD"/>
    </a:accent1>
    <a:accent2>
      <a:srgbClr val="00B0F1"/>
    </a:accent2>
    <a:accent3>
      <a:srgbClr val="1272FD"/>
    </a:accent3>
    <a:accent4>
      <a:srgbClr val="00B0F1"/>
    </a:accent4>
    <a:accent5>
      <a:srgbClr val="1272FD"/>
    </a:accent5>
    <a:accent6>
      <a:srgbClr val="00B0F1"/>
    </a:accent6>
    <a:hlink>
      <a:srgbClr val="1272FD"/>
    </a:hlink>
    <a:folHlink>
      <a:srgbClr val="00B0F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653</TotalTime>
  <Words>1403</Words>
  <Application>Microsoft Office PowerPoint</Application>
  <PresentationFormat>自定义</PresentationFormat>
  <Paragraphs>128</Paragraphs>
  <Slides>40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4_自定义设计方案</vt:lpstr>
      <vt:lpstr>3_演示文稿1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晋 思远</dc:creator>
  <cp:lastModifiedBy>Administrator</cp:lastModifiedBy>
  <cp:revision>85</cp:revision>
  <dcterms:created xsi:type="dcterms:W3CDTF">2018-10-15T11:01:30Z</dcterms:created>
  <dcterms:modified xsi:type="dcterms:W3CDTF">2019-01-07T06:15:38Z</dcterms:modified>
</cp:coreProperties>
</file>